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3" r:id="rId2"/>
    <p:sldId id="480" r:id="rId3"/>
    <p:sldId id="459" r:id="rId4"/>
    <p:sldId id="500" r:id="rId5"/>
    <p:sldId id="414" r:id="rId6"/>
    <p:sldId id="511" r:id="rId7"/>
    <p:sldId id="415" r:id="rId8"/>
    <p:sldId id="501" r:id="rId9"/>
    <p:sldId id="502" r:id="rId10"/>
    <p:sldId id="503" r:id="rId11"/>
    <p:sldId id="505" r:id="rId12"/>
    <p:sldId id="506" r:id="rId13"/>
    <p:sldId id="507" r:id="rId14"/>
    <p:sldId id="512" r:id="rId15"/>
    <p:sldId id="419" r:id="rId16"/>
    <p:sldId id="508" r:id="rId17"/>
    <p:sldId id="509" r:id="rId18"/>
    <p:sldId id="493" r:id="rId19"/>
    <p:sldId id="510" r:id="rId20"/>
    <p:sldId id="454" r:id="rId21"/>
  </p:sldIdLst>
  <p:sldSz cx="24371300" cy="13716000"/>
  <p:notesSz cx="6858000" cy="9144000"/>
  <p:embeddedFontLs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Arial Unicode MS" panose="020B0604020202020204" pitchFamily="34" charset="-122"/>
      <p:regular r:id="rId27"/>
    </p:embeddedFont>
    <p:embeddedFont>
      <p:font typeface="Calibri" panose="020F0502020204030204" pitchFamily="34" charset="0"/>
      <p:regular r:id="rId28"/>
      <p:bold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3765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165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1930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5695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0095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3860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7625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1390" algn="l" defTabSz="182753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0" orient="horz" pos="4377" userDrawn="1">
          <p15:clr>
            <a:srgbClr val="A4A3A4"/>
          </p15:clr>
        </p15:guide>
        <p15:guide id="16" pos="4218" userDrawn="1">
          <p15:clr>
            <a:srgbClr val="A4A3A4"/>
          </p15:clr>
        </p15:guide>
        <p15:guide id="22" pos="7676" userDrawn="1">
          <p15:clr>
            <a:srgbClr val="A4A3A4"/>
          </p15:clr>
        </p15:guide>
        <p15:guide id="34" pos="2035">
          <p15:clr>
            <a:srgbClr val="A4A3A4"/>
          </p15:clr>
        </p15:guide>
        <p15:guide id="35" orient="horz" pos="3725" userDrawn="1">
          <p15:clr>
            <a:srgbClr val="A4A3A4"/>
          </p15:clr>
        </p15:guide>
        <p15:guide id="36" orient="horz" pos="3158" userDrawn="1">
          <p15:clr>
            <a:srgbClr val="A4A3A4"/>
          </p15:clr>
        </p15:guide>
        <p15:guide id="37" orient="horz" pos="5851" userDrawn="1">
          <p15:clr>
            <a:srgbClr val="A4A3A4"/>
          </p15:clr>
        </p15:guide>
        <p15:guide id="38" orient="horz" pos="6786" userDrawn="1">
          <p15:clr>
            <a:srgbClr val="A4A3A4"/>
          </p15:clr>
        </p15:guide>
        <p15:guide id="39" pos="13374" userDrawn="1">
          <p15:clr>
            <a:srgbClr val="A4A3A4"/>
          </p15:clr>
        </p15:guide>
        <p15:guide id="40" orient="horz" pos="86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孙文纯" initials="孙文纯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AE8"/>
    <a:srgbClr val="00AEEF"/>
    <a:srgbClr val="FFFFFF"/>
    <a:srgbClr val="8FB4A5"/>
    <a:srgbClr val="2A5CAA"/>
    <a:srgbClr val="E3F4FD"/>
    <a:srgbClr val="DCDCDC"/>
    <a:srgbClr val="FFFDE7"/>
    <a:srgbClr val="A2CEA1"/>
    <a:srgbClr val="FCC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80122" autoAdjust="0"/>
  </p:normalViewPr>
  <p:slideViewPr>
    <p:cSldViewPr>
      <p:cViewPr>
        <p:scale>
          <a:sx n="50" d="100"/>
          <a:sy n="50" d="100"/>
        </p:scale>
        <p:origin x="-1230" y="-396"/>
      </p:cViewPr>
      <p:guideLst>
        <p:guide orient="horz" pos="4377"/>
        <p:guide orient="horz" pos="3725"/>
        <p:guide orient="horz" pos="3158"/>
        <p:guide orient="horz" pos="6928"/>
        <p:guide orient="horz" pos="6786"/>
        <p:guide orient="horz" pos="862"/>
        <p:guide pos="4218"/>
        <p:guide pos="7676"/>
        <p:guide pos="2035"/>
        <p:guide pos="1337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24" y="-90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A69F-A7BF-4946-B3A6-ED01CBEB8F2B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31665-BE4C-4D05-B9C5-2B73D647A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02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E786-2566-4729-BA0C-6278D59A1AE1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8A1A-3085-48B2-A401-84F34E154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738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3765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165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930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5695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095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3860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7625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1390" algn="l" defTabSz="18275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24368125" cy="13714412"/>
          </a:xfrm>
          <a:prstGeom prst="rect">
            <a:avLst/>
          </a:prstGeom>
          <a:solidFill>
            <a:srgbClr val="E3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 bwMode="auto">
          <a:xfrm>
            <a:off x="1260660" y="682638"/>
            <a:ext cx="21963198" cy="12350724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87" tIns="45593" rIns="91187" bIns="45593" numCol="1" rtlCol="0" anchor="t" anchorCtr="0" compatLnSpc="1"/>
          <a:lstStyle/>
          <a:p>
            <a:pPr marL="0" marR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27 Imagen">
            <a:extLst>
              <a:ext uri="{FF2B5EF4-FFF2-40B4-BE49-F238E27FC236}">
                <a16:creationId xmlns="" xmlns:a16="http://schemas.microsoft.com/office/drawing/2014/main" id="{7BBFC3A0-0CC3-487E-A09F-16410410A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2263" y="12878420"/>
            <a:ext cx="782534" cy="6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>
            <a:extLst>
              <a:ext uri="{FF2B5EF4-FFF2-40B4-BE49-F238E27FC236}">
                <a16:creationId xmlns="" xmlns:a16="http://schemas.microsoft.com/office/drawing/2014/main" id="{88597C72-C31E-4831-A052-EFB4EBFFCFB0}"/>
              </a:ext>
            </a:extLst>
          </p:cNvPr>
          <p:cNvSpPr txBox="1"/>
          <p:nvPr userDrawn="1"/>
        </p:nvSpPr>
        <p:spPr>
          <a:xfrm>
            <a:off x="22702526" y="12834663"/>
            <a:ext cx="71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8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3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34AE3FB-9801-4BEE-BB15-8956E07695BD}"/>
              </a:ext>
            </a:extLst>
          </p:cNvPr>
          <p:cNvGrpSpPr/>
          <p:nvPr userDrawn="1"/>
        </p:nvGrpSpPr>
        <p:grpSpPr>
          <a:xfrm>
            <a:off x="21873706" y="12853820"/>
            <a:ext cx="746762" cy="746762"/>
            <a:chOff x="11226607" y="6533712"/>
            <a:chExt cx="216000" cy="216000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D9948FCE-EDB6-489F-B5C8-BA95227B9328}"/>
                </a:ext>
              </a:extLst>
            </p:cNvPr>
            <p:cNvSpPr/>
            <p:nvPr userDrawn="1"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2" name="燕尾形 22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5319722F-D0C1-4922-8129-E39A64DE3C4F}"/>
                </a:ext>
              </a:extLst>
            </p:cNvPr>
            <p:cNvSpPr/>
            <p:nvPr userDrawn="1"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4F3237C3-9214-4679-935A-894054D16AFE}"/>
              </a:ext>
            </a:extLst>
          </p:cNvPr>
          <p:cNvGrpSpPr/>
          <p:nvPr userDrawn="1"/>
        </p:nvGrpSpPr>
        <p:grpSpPr>
          <a:xfrm>
            <a:off x="23498888" y="12877342"/>
            <a:ext cx="746762" cy="746762"/>
            <a:chOff x="11142748" y="6381312"/>
            <a:chExt cx="216000" cy="216000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CD97D507-6441-4C48-8BDA-4854243BC364}"/>
                </a:ext>
              </a:extLst>
            </p:cNvPr>
            <p:cNvSpPr/>
            <p:nvPr userDrawn="1"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6" name="燕尾形 2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34B1AC1D-6A60-4042-A523-D9FBE44D5FF9}"/>
                </a:ext>
              </a:extLst>
            </p:cNvPr>
            <p:cNvSpPr/>
            <p:nvPr userDrawn="1"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5A930DD-2410-4232-80B5-8A1578311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/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27 Imagen">
            <a:extLst>
              <a:ext uri="{FF2B5EF4-FFF2-40B4-BE49-F238E27FC236}">
                <a16:creationId xmlns="" xmlns:a16="http://schemas.microsoft.com/office/drawing/2014/main" id="{F2F8926D-BC7A-4C77-A0D1-8092CFD8CA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0263" y="12953466"/>
            <a:ext cx="481890" cy="4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="" xmlns:a16="http://schemas.microsoft.com/office/drawing/2014/main" id="{6B0AE638-1ED9-4890-AC2F-6518F00B0B18}"/>
              </a:ext>
            </a:extLst>
          </p:cNvPr>
          <p:cNvSpPr txBox="1"/>
          <p:nvPr userDrawn="1"/>
        </p:nvSpPr>
        <p:spPr>
          <a:xfrm>
            <a:off x="21826723" y="12954771"/>
            <a:ext cx="71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200" b="1" smtClean="0">
                <a:solidFill>
                  <a:srgbClr val="5AD00A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6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F21D901D-098D-46F5-B8ED-DE03A37D535C}"/>
              </a:ext>
            </a:extLst>
          </p:cNvPr>
          <p:cNvGrpSpPr/>
          <p:nvPr userDrawn="1"/>
        </p:nvGrpSpPr>
        <p:grpSpPr>
          <a:xfrm>
            <a:off x="21522340" y="12947428"/>
            <a:ext cx="414000" cy="414000"/>
            <a:chOff x="11226607" y="6533712"/>
            <a:chExt cx="216000" cy="216000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3A199430-A1EE-47EB-BA1E-FC2E3DE53C0C}"/>
                </a:ext>
              </a:extLst>
            </p:cNvPr>
            <p:cNvSpPr/>
            <p:nvPr userDrawn="1"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88E70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4" name="燕尾形 22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D1066241-1952-4BCE-B1DC-EF693E68888A}"/>
                </a:ext>
              </a:extLst>
            </p:cNvPr>
            <p:cNvSpPr/>
            <p:nvPr userDrawn="1"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E17E4840-2694-4D82-B618-CC5B5586BB06}"/>
              </a:ext>
            </a:extLst>
          </p:cNvPr>
          <p:cNvGrpSpPr/>
          <p:nvPr userDrawn="1"/>
        </p:nvGrpSpPr>
        <p:grpSpPr>
          <a:xfrm>
            <a:off x="23162036" y="12972858"/>
            <a:ext cx="414000" cy="414000"/>
            <a:chOff x="11142748" y="6381312"/>
            <a:chExt cx="216000" cy="216000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983A4CD5-FAE5-46DE-A1DE-1E38D36BDD02}"/>
                </a:ext>
              </a:extLst>
            </p:cNvPr>
            <p:cNvSpPr/>
            <p:nvPr userDrawn="1"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88E70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7" name="燕尾形 2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DA8878E-2286-46AB-978B-DF5CFF63DC29}"/>
                </a:ext>
              </a:extLst>
            </p:cNvPr>
            <p:cNvSpPr/>
            <p:nvPr userDrawn="1"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pic>
        <p:nvPicPr>
          <p:cNvPr id="28" name="28 Imagen">
            <a:extLst>
              <a:ext uri="{FF2B5EF4-FFF2-40B4-BE49-F238E27FC236}">
                <a16:creationId xmlns="" xmlns:a16="http://schemas.microsoft.com/office/drawing/2014/main" id="{CE1DC6FE-DD4B-44AB-9A4C-B49CB53C2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8316" y="12969000"/>
            <a:ext cx="481890" cy="40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36 CuadroTexto">
            <a:extLst>
              <a:ext uri="{FF2B5EF4-FFF2-40B4-BE49-F238E27FC236}">
                <a16:creationId xmlns="" xmlns:a16="http://schemas.microsoft.com/office/drawing/2014/main" id="{2AD9755D-D442-4FD0-A366-A8DA50954EF0}"/>
              </a:ext>
            </a:extLst>
          </p:cNvPr>
          <p:cNvSpPr txBox="1"/>
          <p:nvPr userDrawn="1"/>
        </p:nvSpPr>
        <p:spPr>
          <a:xfrm>
            <a:off x="22366532" y="13010581"/>
            <a:ext cx="41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of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0" name="38 CuadroTexto">
            <a:extLst>
              <a:ext uri="{FF2B5EF4-FFF2-40B4-BE49-F238E27FC236}">
                <a16:creationId xmlns="" xmlns:a16="http://schemas.microsoft.com/office/drawing/2014/main" id="{0D978C8C-1A12-45D4-8B31-C56CE9707193}"/>
              </a:ext>
            </a:extLst>
          </p:cNvPr>
          <p:cNvSpPr txBox="1"/>
          <p:nvPr userDrawn="1"/>
        </p:nvSpPr>
        <p:spPr>
          <a:xfrm>
            <a:off x="22667672" y="13041359"/>
            <a:ext cx="470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prstClr val="white">
                    <a:lumMod val="50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22</a:t>
            </a:r>
            <a:endParaRPr lang="es-ES" sz="1200" b="1" dirty="0">
              <a:solidFill>
                <a:prstClr val="white">
                  <a:lumMod val="50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/>
  <p:txStyles>
    <p:titleStyle>
      <a:lvl1pPr algn="l" defTabSz="911225" rtl="0" eaLnBrk="1" latinLnBrk="0" hangingPunct="1">
        <a:lnSpc>
          <a:spcPct val="90000"/>
        </a:lnSpc>
        <a:spcBef>
          <a:spcPct val="0"/>
        </a:spcBef>
        <a:buNone/>
        <a:defRPr sz="43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1225" rtl="0" eaLnBrk="1" latinLnBrk="0" hangingPunct="1">
        <a:lnSpc>
          <a:spcPct val="90000"/>
        </a:lnSpc>
        <a:spcBef>
          <a:spcPts val="995"/>
        </a:spcBef>
        <a:buFont typeface="Arial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575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168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761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354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947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5405" indent="-227965" algn="l" defTabSz="91122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79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965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558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151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7440" algn="l" defTabSz="911225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10" Type="http://schemas.openxmlformats.org/officeDocument/2006/relationships/slide" Target="slide4.xml"/><Relationship Id="rId4" Type="http://schemas.openxmlformats.org/officeDocument/2006/relationships/slide" Target="slide9.xm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2B77E84D-0C4D-4332-A730-D72B99C4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/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37EC38E-21B6-4B70-B7D0-7EF1E23E3893}"/>
              </a:ext>
            </a:extLst>
          </p:cNvPr>
          <p:cNvSpPr/>
          <p:nvPr/>
        </p:nvSpPr>
        <p:spPr>
          <a:xfrm>
            <a:off x="6695650" y="818893"/>
            <a:ext cx="120885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zh-CN" altLang="en-US" sz="5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  </a:t>
            </a:r>
            <a:r>
              <a:rPr lang="zh-CN" altLang="en-US" sz="5600" b="1" dirty="0">
                <a:latin typeface="黑体" panose="02010609060101010101" pitchFamily="49" charset="-122"/>
                <a:ea typeface="黑体" panose="02010609060101010101" pitchFamily="49" charset="-122"/>
              </a:rPr>
              <a:t>“一国两制”的理论与实践</a:t>
            </a:r>
            <a:endParaRPr lang="en-US" altLang="zh-CN" sz="5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4D21E7D7-1802-4F6C-8010-98620AC1B615}"/>
              </a:ext>
            </a:extLst>
          </p:cNvPr>
          <p:cNvSpPr txBox="1"/>
          <p:nvPr/>
        </p:nvSpPr>
        <p:spPr>
          <a:xfrm>
            <a:off x="3230650" y="2988000"/>
            <a:ext cx="13205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普查讲 </a:t>
            </a:r>
            <a:r>
              <a:rPr lang="en-US" altLang="zh-CN" sz="5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47</a:t>
            </a:r>
            <a:endParaRPr lang="zh-CN" altLang="en-US" sz="5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E626FF52-D304-4978-B1F3-8D6AA1026F79}"/>
              </a:ext>
            </a:extLst>
          </p:cNvPr>
          <p:cNvSpPr txBox="1"/>
          <p:nvPr/>
        </p:nvSpPr>
        <p:spPr>
          <a:xfrm>
            <a:off x="3238000" y="4068000"/>
            <a:ext cx="4160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宋体" panose="02010600030101010101" pitchFamily="2" charset="-122"/>
                <a:ea typeface="宋体" panose="02010600030101010101" pitchFamily="2" charset="-122"/>
              </a:rPr>
              <a:t>一张图学透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2E44AC73-FFCF-4C74-8F74-D7A138C68F68}"/>
              </a:ext>
            </a:extLst>
          </p:cNvPr>
          <p:cNvSpPr txBox="1"/>
          <p:nvPr/>
        </p:nvSpPr>
        <p:spPr>
          <a:xfrm>
            <a:off x="3238000" y="6506244"/>
            <a:ext cx="3575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宋体" panose="02010600030101010101" pitchFamily="2" charset="-122"/>
                <a:ea typeface="宋体" panose="02010600030101010101" pitchFamily="2" charset="-122"/>
              </a:rPr>
              <a:t>两</a:t>
            </a:r>
            <a:r>
              <a:rPr lang="zh-CN" altLang="en-US" sz="5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组</a:t>
            </a:r>
            <a:r>
              <a:rPr lang="zh-CN" altLang="en-US" sz="5000" b="1" dirty="0">
                <a:latin typeface="宋体" panose="02010600030101010101" pitchFamily="2" charset="-122"/>
                <a:ea typeface="宋体" panose="02010600030101010101" pitchFamily="2" charset="-122"/>
              </a:rPr>
              <a:t>题讲透</a:t>
            </a:r>
          </a:p>
        </p:txBody>
      </p:sp>
      <p:sp>
        <p:nvSpPr>
          <p:cNvPr id="13" name="TextBox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936BCE89-8A46-4975-9741-5640D7F02320}"/>
              </a:ext>
            </a:extLst>
          </p:cNvPr>
          <p:cNvSpPr txBox="1"/>
          <p:nvPr/>
        </p:nvSpPr>
        <p:spPr>
          <a:xfrm>
            <a:off x="10638084" y="6446226"/>
            <a:ext cx="328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第（</a:t>
            </a:r>
            <a:r>
              <a:rPr lang="en-US" altLang="zh-CN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）题</a:t>
            </a:r>
          </a:p>
        </p:txBody>
      </p:sp>
      <p:sp>
        <p:nvSpPr>
          <p:cNvPr id="14" name="TextBox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F426E9AA-B0B7-461E-867E-6FD126964226}"/>
              </a:ext>
            </a:extLst>
          </p:cNvPr>
          <p:cNvSpPr txBox="1"/>
          <p:nvPr/>
        </p:nvSpPr>
        <p:spPr>
          <a:xfrm>
            <a:off x="14067098" y="6446226"/>
            <a:ext cx="328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第（</a:t>
            </a:r>
            <a:r>
              <a:rPr lang="en-US" altLang="zh-CN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）题</a:t>
            </a:r>
          </a:p>
        </p:txBody>
      </p:sp>
      <p:sp>
        <p:nvSpPr>
          <p:cNvPr id="15" name="TextBox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A863F48F-585E-4464-AC10-7D219D8118AF}"/>
              </a:ext>
            </a:extLst>
          </p:cNvPr>
          <p:cNvSpPr txBox="1"/>
          <p:nvPr/>
        </p:nvSpPr>
        <p:spPr>
          <a:xfrm>
            <a:off x="17451113" y="6446226"/>
            <a:ext cx="328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第（</a:t>
            </a:r>
            <a:r>
              <a:rPr lang="en-US" altLang="zh-CN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）题</a:t>
            </a:r>
          </a:p>
        </p:txBody>
      </p:sp>
      <p:sp>
        <p:nvSpPr>
          <p:cNvPr id="24" name="页脚占位符 11">
            <a:extLst>
              <a:ext uri="{FF2B5EF4-FFF2-40B4-BE49-F238E27FC236}">
                <a16:creationId xmlns="" xmlns:a16="http://schemas.microsoft.com/office/drawing/2014/main" id="{3E44532C-B318-4710-8695-7E0FDB3937A0}"/>
              </a:ext>
            </a:extLst>
          </p:cNvPr>
          <p:cNvSpPr txBox="1">
            <a:spLocks/>
          </p:cNvSpPr>
          <p:nvPr/>
        </p:nvSpPr>
        <p:spPr>
          <a:xfrm>
            <a:off x="21780260" y="5913000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000" dirty="0"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en-US" altLang="zh-CN" sz="5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TextBox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1A5A2E15-8CBB-4E73-BCB7-341406D2CDD5}"/>
              </a:ext>
            </a:extLst>
          </p:cNvPr>
          <p:cNvSpPr txBox="1"/>
          <p:nvPr/>
        </p:nvSpPr>
        <p:spPr>
          <a:xfrm>
            <a:off x="7155234" y="6446226"/>
            <a:ext cx="328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第（</a:t>
            </a:r>
            <a:r>
              <a:rPr lang="en-US" altLang="zh-CN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）题</a:t>
            </a:r>
          </a:p>
        </p:txBody>
      </p:sp>
      <p:sp>
        <p:nvSpPr>
          <p:cNvPr id="29" name="TextBox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DC29D972-E638-4A20-9A1D-205EBB682E9A}"/>
              </a:ext>
            </a:extLst>
          </p:cNvPr>
          <p:cNvSpPr txBox="1"/>
          <p:nvPr/>
        </p:nvSpPr>
        <p:spPr>
          <a:xfrm>
            <a:off x="7155234" y="7627749"/>
            <a:ext cx="328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第（</a:t>
            </a:r>
            <a:r>
              <a:rPr lang="en-US" altLang="zh-CN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）题</a:t>
            </a:r>
          </a:p>
        </p:txBody>
      </p:sp>
      <p:sp>
        <p:nvSpPr>
          <p:cNvPr id="19" name="TextBox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37959DBC-B917-428B-ADA3-7FEF2E21AA0D}"/>
              </a:ext>
            </a:extLst>
          </p:cNvPr>
          <p:cNvSpPr txBox="1"/>
          <p:nvPr/>
        </p:nvSpPr>
        <p:spPr>
          <a:xfrm>
            <a:off x="7206552" y="4068000"/>
            <a:ext cx="9614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“一国两制”构想</a:t>
            </a:r>
            <a:r>
              <a:rPr lang="zh-CN" altLang="en-US" sz="5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的提出</a:t>
            </a:r>
          </a:p>
        </p:txBody>
      </p:sp>
      <p:sp>
        <p:nvSpPr>
          <p:cNvPr id="32" name="TextBox 4">
            <a:hlinkClick r:id="rId9" action="ppaction://hlinksldjump"/>
            <a:extLst>
              <a:ext uri="{FF2B5EF4-FFF2-40B4-BE49-F238E27FC236}">
                <a16:creationId xmlns="" xmlns:a16="http://schemas.microsoft.com/office/drawing/2014/main" id="{37959DBC-B917-428B-ADA3-7FEF2E21AA0D}"/>
              </a:ext>
            </a:extLst>
          </p:cNvPr>
          <p:cNvSpPr txBox="1"/>
          <p:nvPr/>
        </p:nvSpPr>
        <p:spPr>
          <a:xfrm>
            <a:off x="14811552" y="4068000"/>
            <a:ext cx="9614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“一国两制”构想</a:t>
            </a:r>
            <a:r>
              <a:rPr lang="zh-CN" altLang="en-US" sz="5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的实践</a:t>
            </a:r>
          </a:p>
        </p:txBody>
      </p:sp>
      <p:sp>
        <p:nvSpPr>
          <p:cNvPr id="35" name="TextBox 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7959DBC-B917-428B-ADA3-7FEF2E21AA0D}"/>
              </a:ext>
            </a:extLst>
          </p:cNvPr>
          <p:cNvSpPr txBox="1"/>
          <p:nvPr/>
        </p:nvSpPr>
        <p:spPr>
          <a:xfrm>
            <a:off x="7398137" y="5238000"/>
            <a:ext cx="9614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海峡</a:t>
            </a:r>
            <a:r>
              <a:rPr lang="zh-CN" altLang="en-US" sz="5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两岸关系</a:t>
            </a:r>
            <a:r>
              <a:rPr lang="zh-CN" altLang="en-US" sz="5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的发展</a:t>
            </a:r>
          </a:p>
        </p:txBody>
      </p:sp>
    </p:spTree>
    <p:extLst>
      <p:ext uri="{BB962C8B-B14F-4D97-AF65-F5344CB8AC3E}">
        <p14:creationId xmlns:p14="http://schemas.microsoft.com/office/powerpoint/2010/main" val="28458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1250650" y="704043"/>
            <a:ext cx="19980575" cy="740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3</a:t>
            </a:r>
            <a:r>
              <a:rPr lang="zh-CN" altLang="en-US" sz="5400" b="1" dirty="0" smtClean="0">
                <a:latin typeface="+mn-ea"/>
              </a:rPr>
              <a:t>）</a:t>
            </a:r>
            <a:r>
              <a:rPr lang="zh-CN" altLang="en-US" sz="5400" b="1" dirty="0">
                <a:latin typeface="+mn-ea"/>
              </a:rPr>
              <a:t>学习历史，重在培养史料分析和历史思维能力。阅读材料，回答问题</a:t>
            </a:r>
            <a:r>
              <a:rPr lang="zh-CN" altLang="en-US" sz="5400" b="1" dirty="0" smtClean="0">
                <a:latin typeface="+mn-ea"/>
              </a:rPr>
              <a:t>。</a:t>
            </a:r>
            <a:endParaRPr lang="en-US" altLang="zh-CN" sz="5400" b="1" dirty="0" smtClean="0">
              <a:latin typeface="+mn-ea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5400" b="1" dirty="0">
                <a:latin typeface="+mn-ea"/>
              </a:rPr>
              <a:t>材料</a:t>
            </a:r>
            <a:r>
              <a:rPr lang="zh-CN" altLang="en-US" sz="5400" b="1" dirty="0" smtClean="0">
                <a:latin typeface="+mn-ea"/>
              </a:rPr>
              <a:t>三  </a:t>
            </a:r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中央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人民政府决定，西方国家如果要同新中国建立外交关系，就得按平等原则。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保留香港作为大陆的国际通道。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为进一步解决历史遗留问题，邓小平指出，在一个中国前提下，国家的主体坚持社会主义制度，港澳台作为特别行政区保持原有制度和生活方式不变。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                  ——</a:t>
            </a:r>
            <a:r>
              <a:rPr lang="zh-CN" altLang="en-US" sz="5400" b="1" dirty="0">
                <a:latin typeface="+mn-ea"/>
              </a:rPr>
              <a:t>据金冲及</a:t>
            </a:r>
            <a:r>
              <a:rPr lang="en-US" altLang="zh-CN" sz="5400" b="1" dirty="0">
                <a:latin typeface="+mn-ea"/>
              </a:rPr>
              <a:t>《</a:t>
            </a:r>
            <a:r>
              <a:rPr lang="zh-CN" altLang="en-US" sz="5400" b="1" dirty="0">
                <a:latin typeface="+mn-ea"/>
              </a:rPr>
              <a:t>二十世纪中国史纲</a:t>
            </a:r>
            <a:r>
              <a:rPr lang="en-US" altLang="zh-CN" sz="5400" b="1" dirty="0">
                <a:latin typeface="+mn-ea"/>
              </a:rPr>
              <a:t>》</a:t>
            </a:r>
            <a:r>
              <a:rPr lang="zh-CN" altLang="en-US" sz="5400" b="1" dirty="0">
                <a:latin typeface="+mn-ea"/>
              </a:rPr>
              <a:t>等整理</a:t>
            </a:r>
            <a:endParaRPr lang="en-US" altLang="zh-CN" sz="5400" b="1" dirty="0"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4589" y="4265185"/>
            <a:ext cx="2011557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方针：“另起炉灶”；“打扫干净屋子再请客”；声明将在适当时机收回香港主权；“一国两制”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solidFill>
                <a:srgbClr val="2A5C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主张：建立起独立自主的外交关系，取消帝国主义在华特权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solidFill>
                <a:srgbClr val="2A5C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影响：促使香港、澳门回归祖国，彻底结束外国列强的占领，为国际社会以和平方式解决历史遗留问题提供了新的范例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solidFill>
                <a:srgbClr val="2A5C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0650" y="752328"/>
            <a:ext cx="19880394" cy="277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/>
              <a:t>         </a:t>
            </a:r>
            <a:r>
              <a:rPr lang="en-US" altLang="zh-CN" sz="5400" b="1" dirty="0"/>
              <a:t>1</a:t>
            </a:r>
            <a:r>
              <a:rPr lang="zh-CN" altLang="en-US" sz="5400" b="1" dirty="0"/>
              <a:t>）根据材料和所学知识，概述新中国建立后，为解决殖民主义造成的历史遗留问题，先后采取了怎样的方针和主张。简析上述方针和主张的影响。</a:t>
            </a:r>
          </a:p>
        </p:txBody>
      </p:sp>
    </p:spTree>
    <p:extLst>
      <p:ext uri="{BB962C8B-B14F-4D97-AF65-F5344CB8AC3E}">
        <p14:creationId xmlns:p14="http://schemas.microsoft.com/office/powerpoint/2010/main" val="30190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4589" y="4312896"/>
            <a:ext cx="20115575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解析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第一小问问方针，依据材料三“平等原则”并结合新中国初期外交方针来回答。依据材料中“保留香港作为大陆的国际通道。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进一步解决历史遗留问题，邓小平指出，在一个中国前提下，国家的主体坚持社会主义制度，港澳台作为特别行政区保持原有制度和生活方式不变”得出“一国两制”。第二小问问主张，依据所学从“建立起独立自主的外交关系，取消帝国主义在华特权”的角度回答。第三小问问影响，结合所学从香港、澳门回归的意义的角度回答。</a:t>
            </a:r>
          </a:p>
        </p:txBody>
      </p:sp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0650" y="752328"/>
            <a:ext cx="19880394" cy="277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/>
              <a:t>         </a:t>
            </a:r>
            <a:r>
              <a:rPr lang="en-US" altLang="zh-CN" sz="5400" b="1" dirty="0"/>
              <a:t>1</a:t>
            </a:r>
            <a:r>
              <a:rPr lang="zh-CN" altLang="en-US" sz="5400" b="1" dirty="0"/>
              <a:t>）根据材料和所学知识，概述新中国建立后，为解决殖民主义造成的历史遗留问题，先后采取了怎样的方针和主张。简析上述方针和主张的影响。</a:t>
            </a:r>
          </a:p>
        </p:txBody>
      </p:sp>
    </p:spTree>
    <p:extLst>
      <p:ext uri="{BB962C8B-B14F-4D97-AF65-F5344CB8AC3E}">
        <p14:creationId xmlns:p14="http://schemas.microsoft.com/office/powerpoint/2010/main" val="2945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4589" y="2673000"/>
            <a:ext cx="20115575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主题：外争国权，是中国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世纪后半期至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世纪历史叙事的重要主题。</a:t>
            </a:r>
          </a:p>
        </p:txBody>
      </p:sp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0650" y="752328"/>
            <a:ext cx="1988039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/>
              <a:t>         </a:t>
            </a:r>
            <a:r>
              <a:rPr lang="en-US" altLang="zh-CN" sz="5400" b="1" dirty="0" smtClean="0"/>
              <a:t>2</a:t>
            </a:r>
            <a:r>
              <a:rPr lang="zh-CN" altLang="en-US" sz="5400" b="1" dirty="0"/>
              <a:t>）综上，请用一句话概括三则材料所贯穿的主题。</a:t>
            </a:r>
          </a:p>
        </p:txBody>
      </p:sp>
      <p:sp>
        <p:nvSpPr>
          <p:cNvPr id="9" name="矩形 8"/>
          <p:cNvSpPr/>
          <p:nvPr/>
        </p:nvSpPr>
        <p:spPr>
          <a:xfrm>
            <a:off x="1264589" y="4563000"/>
            <a:ext cx="2011557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材料一涉及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世纪末至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世纪初的司法主权独立问题，材料二涉及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世纪初中国领土主权问题，材料三涉及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世纪末中国领土完整与主权独立问题。可结合所学从“中国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世纪后半期至</a:t>
            </a:r>
            <a:r>
              <a:rPr lang="en-US" altLang="zh-CN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世纪历史叙事的重要主题”的角度回答。</a:t>
            </a:r>
          </a:p>
        </p:txBody>
      </p:sp>
    </p:spTree>
    <p:extLst>
      <p:ext uri="{BB962C8B-B14F-4D97-AF65-F5344CB8AC3E}">
        <p14:creationId xmlns:p14="http://schemas.microsoft.com/office/powerpoint/2010/main" val="22193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0CCDCB4-08BA-4025-87E4-7F99EADCC04B}"/>
              </a:ext>
            </a:extLst>
          </p:cNvPr>
          <p:cNvSpPr txBox="1"/>
          <p:nvPr/>
        </p:nvSpPr>
        <p:spPr>
          <a:xfrm>
            <a:off x="8765650" y="1359520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港澳回归的意义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E3DC848-AEC5-483C-8CB6-19974ADBC719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0BDC061A-FE7D-4410-838A-EFD631653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39" name="页脚占位符 11">
              <a:extLst>
                <a:ext uri="{FF2B5EF4-FFF2-40B4-BE49-F238E27FC236}">
                  <a16:creationId xmlns="" xmlns:a16="http://schemas.microsoft.com/office/drawing/2014/main" id="{0FF6367F-C9CE-4EA4-8537-DB402B75F1BA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小积累</a:t>
              </a:r>
              <a:endPara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273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EE"/>
              </a:clrFrom>
              <a:clrTo>
                <a:srgbClr val="FFF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8100"/>
          <a:stretch/>
        </p:blipFill>
        <p:spPr bwMode="auto">
          <a:xfrm>
            <a:off x="4985650" y="3168000"/>
            <a:ext cx="14126653" cy="84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96000" y="1249931"/>
            <a:ext cx="3420000" cy="954107"/>
            <a:chOff x="1296000" y="1249931"/>
            <a:chExt cx="3420000" cy="954107"/>
          </a:xfrm>
        </p:grpSpPr>
        <p:sp>
          <p:nvSpPr>
            <p:cNvPr id="12" name="对角圆角矩形 53">
              <a:extLst>
                <a:ext uri="{FF2B5EF4-FFF2-40B4-BE49-F238E27FC236}">
                  <a16:creationId xmlns="" xmlns:a16="http://schemas.microsoft.com/office/drawing/2014/main" id="{8DBEB293-75D1-477A-8F5B-34AF766A561A}"/>
                </a:ext>
              </a:extLst>
            </p:cNvPr>
            <p:cNvSpPr/>
            <p:nvPr/>
          </p:nvSpPr>
          <p:spPr>
            <a:xfrm>
              <a:off x="1296000" y="1303200"/>
              <a:ext cx="3420000" cy="9000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04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5">
              <a:extLst>
                <a:ext uri="{FF2B5EF4-FFF2-40B4-BE49-F238E27FC236}">
                  <a16:creationId xmlns="" xmlns:a16="http://schemas.microsoft.com/office/drawing/2014/main" id="{4CDF7D84-DA2E-4F07-8821-A00D69F5981A}"/>
                </a:ext>
              </a:extLst>
            </p:cNvPr>
            <p:cNvSpPr txBox="1"/>
            <p:nvPr/>
          </p:nvSpPr>
          <p:spPr>
            <a:xfrm>
              <a:off x="1835650" y="1249931"/>
              <a:ext cx="2348720" cy="954107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zh-CN" altLang="en-US" sz="5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小积累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9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8C19A468-4FEE-4E3D-B480-7EFD89C60EB8}"/>
              </a:ext>
            </a:extLst>
          </p:cNvPr>
          <p:cNvSpPr txBox="1"/>
          <p:nvPr/>
        </p:nvSpPr>
        <p:spPr>
          <a:xfrm>
            <a:off x="1250650" y="704043"/>
            <a:ext cx="22185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4</a:t>
            </a:r>
            <a:r>
              <a:rPr lang="zh-CN" altLang="en-US" sz="5400" b="1" dirty="0" smtClean="0">
                <a:latin typeface="+mn-ea"/>
              </a:rPr>
              <a:t>）</a:t>
            </a:r>
            <a:r>
              <a:rPr lang="en-US" altLang="zh-CN" sz="5400" b="1" dirty="0">
                <a:latin typeface="+mn-ea"/>
              </a:rPr>
              <a:t>1958</a:t>
            </a:r>
            <a:r>
              <a:rPr lang="zh-CN" altLang="en-US" sz="5400" b="1" dirty="0">
                <a:latin typeface="+mn-ea"/>
              </a:rPr>
              <a:t>年</a:t>
            </a:r>
            <a:r>
              <a:rPr lang="en-US" altLang="zh-CN" sz="5400" b="1" dirty="0">
                <a:latin typeface="+mn-ea"/>
              </a:rPr>
              <a:t>8</a:t>
            </a:r>
            <a:r>
              <a:rPr lang="zh-CN" altLang="en-US" sz="5400" b="1" dirty="0">
                <a:latin typeface="+mn-ea"/>
              </a:rPr>
              <a:t>月，蒋介石听到解放军炮击金门的消息后，接连叫了三个“好”，并随即在记者招待会上发表谈话，公开拒绝了美国国务卿杜勒斯提出的国民党从金门、马祖撤军以实现“台湾海峡中立化”的要求。这表明（</a:t>
            </a:r>
            <a:r>
              <a:rPr lang="en-US" altLang="zh-CN" sz="5400" b="1" dirty="0" smtClean="0">
                <a:latin typeface="+mn-ea"/>
              </a:rPr>
              <a:t>    </a:t>
            </a:r>
            <a:r>
              <a:rPr lang="zh-CN" altLang="en-US" sz="5400" b="1" dirty="0">
                <a:latin typeface="+mn-ea"/>
              </a:rPr>
              <a:t>）</a:t>
            </a:r>
            <a:endParaRPr lang="en-US" altLang="zh-CN" sz="5400" b="1" dirty="0"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342A3B-2BE7-4216-9A57-FDE09766DE9C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DDB4CE5B-A8C8-4061-8455-6F1A5733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27" name="页脚占位符 11">
              <a:extLst>
                <a:ext uri="{FF2B5EF4-FFF2-40B4-BE49-F238E27FC236}">
                  <a16:creationId xmlns="" xmlns:a16="http://schemas.microsoft.com/office/drawing/2014/main" id="{28275F5D-5E93-458B-B314-303ADEE56A96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第（</a:t>
              </a:r>
              <a:r>
                <a:rPr lang="en-US" altLang="zh-CN" sz="36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）题</a:t>
              </a: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273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10AF633-C9AD-457B-A25C-6AF01C103A88}"/>
              </a:ext>
            </a:extLst>
          </p:cNvPr>
          <p:cNvSpPr/>
          <p:nvPr/>
        </p:nvSpPr>
        <p:spPr>
          <a:xfrm>
            <a:off x="1246243" y="9468000"/>
            <a:ext cx="20659407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根据材料蒋介石“公开拒绝了美国国务卿杜勒斯提出的国民党从金门、马祖撤军以实现‘台湾海峡中立化’的要求”，表明蒋介石立足于“一个中国”的民族主义思想，故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项正确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；</a:t>
            </a:r>
            <a:endParaRPr lang="zh-CN" altLang="en-US" sz="5400" b="1" spc="-150" dirty="0">
              <a:solidFill>
                <a:srgbClr val="2A5CA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01034CB6-669B-4C44-9ACF-036BB4A746B0}"/>
              </a:ext>
            </a:extLst>
          </p:cNvPr>
          <p:cNvSpPr/>
          <p:nvPr/>
        </p:nvSpPr>
        <p:spPr>
          <a:xfrm>
            <a:off x="1246243" y="5103000"/>
            <a:ext cx="19984982" cy="3637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A.</a:t>
            </a:r>
            <a:r>
              <a:rPr lang="zh-CN" altLang="en-US" sz="5400" b="1" dirty="0">
                <a:latin typeface="+mn-ea"/>
              </a:rPr>
              <a:t>蒋介石有着可贵的民族主义思想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B.</a:t>
            </a:r>
            <a:r>
              <a:rPr lang="zh-CN" altLang="en-US" sz="5400" b="1" dirty="0">
                <a:latin typeface="+mn-ea"/>
              </a:rPr>
              <a:t>蒋介石为“台湾独立”找到了理由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C.</a:t>
            </a:r>
            <a:r>
              <a:rPr lang="zh-CN" altLang="en-US" sz="5400" b="1" dirty="0">
                <a:latin typeface="+mn-ea"/>
              </a:rPr>
              <a:t>蒋介石企图借机使台湾问题国际化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D.</a:t>
            </a:r>
            <a:r>
              <a:rPr lang="zh-CN" altLang="en-US" sz="5400" b="1" dirty="0">
                <a:latin typeface="+mn-ea"/>
              </a:rPr>
              <a:t>蒋介石有强烈的好战情绪</a:t>
            </a:r>
          </a:p>
        </p:txBody>
      </p:sp>
    </p:spTree>
    <p:extLst>
      <p:ext uri="{BB962C8B-B14F-4D97-AF65-F5344CB8AC3E}">
        <p14:creationId xmlns:p14="http://schemas.microsoft.com/office/powerpoint/2010/main" val="42114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8C19A468-4FEE-4E3D-B480-7EFD89C60EB8}"/>
              </a:ext>
            </a:extLst>
          </p:cNvPr>
          <p:cNvSpPr txBox="1"/>
          <p:nvPr/>
        </p:nvSpPr>
        <p:spPr>
          <a:xfrm>
            <a:off x="1250650" y="704043"/>
            <a:ext cx="22185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4</a:t>
            </a:r>
            <a:r>
              <a:rPr lang="zh-CN" altLang="en-US" sz="5400" b="1" dirty="0" smtClean="0">
                <a:latin typeface="+mn-ea"/>
              </a:rPr>
              <a:t>）</a:t>
            </a:r>
            <a:r>
              <a:rPr lang="en-US" altLang="zh-CN" sz="5400" b="1" dirty="0">
                <a:latin typeface="+mn-ea"/>
              </a:rPr>
              <a:t>1958</a:t>
            </a:r>
            <a:r>
              <a:rPr lang="zh-CN" altLang="en-US" sz="5400" b="1" dirty="0">
                <a:latin typeface="+mn-ea"/>
              </a:rPr>
              <a:t>年</a:t>
            </a:r>
            <a:r>
              <a:rPr lang="en-US" altLang="zh-CN" sz="5400" b="1" dirty="0">
                <a:latin typeface="+mn-ea"/>
              </a:rPr>
              <a:t>8</a:t>
            </a:r>
            <a:r>
              <a:rPr lang="zh-CN" altLang="en-US" sz="5400" b="1" dirty="0">
                <a:latin typeface="+mn-ea"/>
              </a:rPr>
              <a:t>月，蒋介石听到解放军炮击金门的消息后，接连叫了三个“好”，并随即在记者招待会上发表谈话，公开拒绝了美国国务卿杜勒斯提出的国民党从金门、马祖撤军以实现“台湾海峡中立化”的要求。这表明（</a:t>
            </a:r>
            <a:r>
              <a:rPr lang="en-US" altLang="zh-CN" sz="5400" b="1" dirty="0" smtClean="0">
                <a:latin typeface="+mn-ea"/>
              </a:rPr>
              <a:t>    </a:t>
            </a:r>
            <a:r>
              <a:rPr lang="zh-CN" altLang="en-US" sz="5400" b="1" dirty="0">
                <a:latin typeface="+mn-ea"/>
              </a:rPr>
              <a:t>）</a:t>
            </a:r>
            <a:endParaRPr lang="en-US" altLang="zh-CN" sz="5400" b="1" dirty="0"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342A3B-2BE7-4216-9A57-FDE09766DE9C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DDB4CE5B-A8C8-4061-8455-6F1A5733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27" name="页脚占位符 11">
              <a:extLst>
                <a:ext uri="{FF2B5EF4-FFF2-40B4-BE49-F238E27FC236}">
                  <a16:creationId xmlns="" xmlns:a16="http://schemas.microsoft.com/office/drawing/2014/main" id="{28275F5D-5E93-458B-B314-303ADEE56A96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第（</a:t>
              </a:r>
              <a:r>
                <a:rPr lang="en-US" altLang="zh-CN" sz="36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）题</a:t>
              </a: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273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10AF633-C9AD-457B-A25C-6AF01C103A88}"/>
              </a:ext>
            </a:extLst>
          </p:cNvPr>
          <p:cNvSpPr/>
          <p:nvPr/>
        </p:nvSpPr>
        <p:spPr>
          <a:xfrm>
            <a:off x="1246243" y="9468000"/>
            <a:ext cx="20074407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蒋介石反对“台湾独立”，一直寻求机会“反攻大陆”，而“台湾海峡中立化”有利于“台湾独立”，故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项错误；蒋介石拒绝了“台湾海峡中立化”，表明他反对将台湾问题国际化，故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项错误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；</a:t>
            </a:r>
            <a:endParaRPr lang="zh-CN" altLang="en-US" sz="5400" b="1" spc="-150" dirty="0">
              <a:solidFill>
                <a:srgbClr val="2A5CA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01034CB6-669B-4C44-9ACF-036BB4A746B0}"/>
              </a:ext>
            </a:extLst>
          </p:cNvPr>
          <p:cNvSpPr/>
          <p:nvPr/>
        </p:nvSpPr>
        <p:spPr>
          <a:xfrm>
            <a:off x="1246243" y="5103000"/>
            <a:ext cx="19984982" cy="3637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A.</a:t>
            </a:r>
            <a:r>
              <a:rPr lang="zh-CN" altLang="en-US" sz="5400" b="1" dirty="0">
                <a:latin typeface="+mn-ea"/>
              </a:rPr>
              <a:t>蒋介石有着可贵的民族主义思想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B.</a:t>
            </a:r>
            <a:r>
              <a:rPr lang="zh-CN" altLang="en-US" sz="5400" b="1" dirty="0">
                <a:latin typeface="+mn-ea"/>
              </a:rPr>
              <a:t>蒋介石为“台湾独立”找到了理由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C.</a:t>
            </a:r>
            <a:r>
              <a:rPr lang="zh-CN" altLang="en-US" sz="5400" b="1" dirty="0">
                <a:latin typeface="+mn-ea"/>
              </a:rPr>
              <a:t>蒋介石企图借机使台湾问题国际化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D.</a:t>
            </a:r>
            <a:r>
              <a:rPr lang="zh-CN" altLang="en-US" sz="5400" b="1" dirty="0">
                <a:latin typeface="+mn-ea"/>
              </a:rPr>
              <a:t>蒋介石有强烈的好战情绪</a:t>
            </a:r>
          </a:p>
        </p:txBody>
      </p:sp>
    </p:spTree>
    <p:extLst>
      <p:ext uri="{BB962C8B-B14F-4D97-AF65-F5344CB8AC3E}">
        <p14:creationId xmlns:p14="http://schemas.microsoft.com/office/powerpoint/2010/main" val="31187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8C19A468-4FEE-4E3D-B480-7EFD89C60EB8}"/>
              </a:ext>
            </a:extLst>
          </p:cNvPr>
          <p:cNvSpPr txBox="1"/>
          <p:nvPr/>
        </p:nvSpPr>
        <p:spPr>
          <a:xfrm>
            <a:off x="1250650" y="704043"/>
            <a:ext cx="221850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4</a:t>
            </a:r>
            <a:r>
              <a:rPr lang="zh-CN" altLang="en-US" sz="5400" b="1" dirty="0" smtClean="0">
                <a:latin typeface="+mn-ea"/>
              </a:rPr>
              <a:t>）</a:t>
            </a:r>
            <a:r>
              <a:rPr lang="en-US" altLang="zh-CN" sz="5400" b="1" dirty="0">
                <a:latin typeface="+mn-ea"/>
              </a:rPr>
              <a:t>1958</a:t>
            </a:r>
            <a:r>
              <a:rPr lang="zh-CN" altLang="en-US" sz="5400" b="1" dirty="0">
                <a:latin typeface="+mn-ea"/>
              </a:rPr>
              <a:t>年</a:t>
            </a:r>
            <a:r>
              <a:rPr lang="en-US" altLang="zh-CN" sz="5400" b="1" dirty="0">
                <a:latin typeface="+mn-ea"/>
              </a:rPr>
              <a:t>8</a:t>
            </a:r>
            <a:r>
              <a:rPr lang="zh-CN" altLang="en-US" sz="5400" b="1" dirty="0">
                <a:latin typeface="+mn-ea"/>
              </a:rPr>
              <a:t>月，蒋介石听到解放军炮击金门的消息后，接连叫了三个“好”，并随即在记者招待会上发表谈话，公开拒绝了美国国务卿杜勒斯提出的国民党从金门、马祖撤军以实现“台湾海峡中立化”的要求。这表明（</a:t>
            </a:r>
            <a:r>
              <a:rPr lang="en-US" altLang="zh-CN" sz="5400" b="1" dirty="0" smtClean="0">
                <a:latin typeface="+mn-ea"/>
              </a:rPr>
              <a:t>    </a:t>
            </a:r>
            <a:r>
              <a:rPr lang="zh-CN" altLang="en-US" sz="5400" b="1" dirty="0">
                <a:latin typeface="+mn-ea"/>
              </a:rPr>
              <a:t>）</a:t>
            </a:r>
            <a:endParaRPr lang="en-US" altLang="zh-CN" sz="5400" b="1" dirty="0"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342A3B-2BE7-4216-9A57-FDE09766DE9C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DDB4CE5B-A8C8-4061-8455-6F1A5733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27" name="页脚占位符 11">
              <a:extLst>
                <a:ext uri="{FF2B5EF4-FFF2-40B4-BE49-F238E27FC236}">
                  <a16:creationId xmlns="" xmlns:a16="http://schemas.microsoft.com/office/drawing/2014/main" id="{28275F5D-5E93-458B-B314-303ADEE56A96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第（</a:t>
              </a:r>
              <a:r>
                <a:rPr lang="en-US" altLang="zh-CN" sz="36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）题</a:t>
              </a: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273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10AF633-C9AD-457B-A25C-6AF01C103A88}"/>
              </a:ext>
            </a:extLst>
          </p:cNvPr>
          <p:cNvSpPr/>
          <p:nvPr/>
        </p:nvSpPr>
        <p:spPr>
          <a:xfrm>
            <a:off x="1246243" y="9468000"/>
            <a:ext cx="20659407" cy="180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蒋介石在解放军炮击金门时叫“好”，不能表面化地理解为强烈的好战情绪，故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项错误。</a:t>
            </a:r>
            <a:endParaRPr lang="zh-CN" altLang="en-US" sz="5400" b="1" spc="-150" dirty="0">
              <a:solidFill>
                <a:srgbClr val="2A5CA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01034CB6-669B-4C44-9ACF-036BB4A746B0}"/>
              </a:ext>
            </a:extLst>
          </p:cNvPr>
          <p:cNvSpPr/>
          <p:nvPr/>
        </p:nvSpPr>
        <p:spPr>
          <a:xfrm>
            <a:off x="1246243" y="5103000"/>
            <a:ext cx="19984982" cy="3637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A.</a:t>
            </a:r>
            <a:r>
              <a:rPr lang="zh-CN" altLang="en-US" sz="5400" b="1" dirty="0">
                <a:latin typeface="+mn-ea"/>
              </a:rPr>
              <a:t>蒋介石有着可贵的民族主义思想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B.</a:t>
            </a:r>
            <a:r>
              <a:rPr lang="zh-CN" altLang="en-US" sz="5400" b="1" dirty="0">
                <a:latin typeface="+mn-ea"/>
              </a:rPr>
              <a:t>蒋介石为“台湾独立”找到了理由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C.</a:t>
            </a:r>
            <a:r>
              <a:rPr lang="zh-CN" altLang="en-US" sz="5400" b="1" dirty="0">
                <a:latin typeface="+mn-ea"/>
              </a:rPr>
              <a:t>蒋介石企图借机使台湾问题国际化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>
                <a:latin typeface="+mn-ea"/>
              </a:rPr>
              <a:t>D.</a:t>
            </a:r>
            <a:r>
              <a:rPr lang="zh-CN" altLang="en-US" sz="5400" b="1" dirty="0">
                <a:latin typeface="+mn-ea"/>
              </a:rPr>
              <a:t>蒋介石有强烈的好战情绪</a:t>
            </a:r>
          </a:p>
        </p:txBody>
      </p:sp>
      <p:sp>
        <p:nvSpPr>
          <p:cNvPr id="24" name="文本框 11">
            <a:extLst>
              <a:ext uri="{FF2B5EF4-FFF2-40B4-BE49-F238E27FC236}">
                <a16:creationId xmlns="" xmlns:a16="http://schemas.microsoft.com/office/drawing/2014/main" id="{6FFA98CF-EB8D-4A8E-B2D4-B56EF3C0A4E6}"/>
              </a:ext>
            </a:extLst>
          </p:cNvPr>
          <p:cNvSpPr txBox="1"/>
          <p:nvPr/>
        </p:nvSpPr>
        <p:spPr>
          <a:xfrm>
            <a:off x="4544735" y="33246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lang="zh-CN" altLang="en-US" sz="5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7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1250650" y="704043"/>
            <a:ext cx="19980575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5</a:t>
            </a:r>
            <a:r>
              <a:rPr lang="zh-CN" altLang="en-US" sz="5400" b="1" dirty="0">
                <a:latin typeface="+mn-ea"/>
              </a:rPr>
              <a:t>）阅读材料，回答问题</a:t>
            </a:r>
            <a:r>
              <a:rPr lang="zh-CN" altLang="en-US" sz="5400" b="1" dirty="0" smtClean="0">
                <a:latin typeface="+mn-ea"/>
              </a:rPr>
              <a:t>。</a:t>
            </a:r>
            <a:endParaRPr lang="en-US" altLang="zh-CN" sz="5400" b="1" dirty="0" smtClean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材料  </a:t>
            </a:r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孙先生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手创之中国国民党，历尽艰辛，无数先烈前仆后继，终于推翻帝制，建立民国。光辉业迹，已成定论。国共两度合作，均对国家民族作出巨大贡献。首次合作，孙先生领导，吾辈虽幼，亦知一二。再次合作，老先生主其事，吾辈身在其中，应知梗概。事虽经纬万端，但纵观全局，合则对国家有利，分则必伤民族元气。今日吾弟在台主政，三次合作，大责难谢。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评价历史，展望未来，应天下为公，以国家民族利益为最高准则，何发党私之论！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          ——1982</a:t>
            </a:r>
            <a:r>
              <a:rPr lang="zh-CN" altLang="en-US" sz="5400" b="1" dirty="0">
                <a:latin typeface="+mn-ea"/>
              </a:rPr>
              <a:t>年</a:t>
            </a:r>
            <a:r>
              <a:rPr lang="en-US" altLang="zh-CN" sz="5400" b="1" dirty="0">
                <a:latin typeface="+mn-ea"/>
              </a:rPr>
              <a:t>7</a:t>
            </a:r>
            <a:r>
              <a:rPr lang="zh-CN" altLang="en-US" sz="5400" b="1" dirty="0">
                <a:latin typeface="+mn-ea"/>
              </a:rPr>
              <a:t>月</a:t>
            </a:r>
            <a:r>
              <a:rPr lang="en-US" altLang="zh-CN" sz="5400" b="1" dirty="0">
                <a:latin typeface="+mn-ea"/>
              </a:rPr>
              <a:t>24</a:t>
            </a:r>
            <a:r>
              <a:rPr lang="zh-CN" altLang="en-US" sz="5400" b="1" dirty="0">
                <a:latin typeface="+mn-ea"/>
              </a:rPr>
              <a:t>日</a:t>
            </a:r>
            <a:r>
              <a:rPr lang="en-US" altLang="zh-CN" sz="5400" b="1" dirty="0">
                <a:latin typeface="+mn-ea"/>
              </a:rPr>
              <a:t>《</a:t>
            </a:r>
            <a:r>
              <a:rPr lang="zh-CN" altLang="en-US" sz="5400" b="1" dirty="0">
                <a:latin typeface="+mn-ea"/>
              </a:rPr>
              <a:t>廖承志致蒋经国先生信</a:t>
            </a:r>
            <a:r>
              <a:rPr lang="en-US" altLang="zh-CN" sz="5400" b="1" dirty="0">
                <a:latin typeface="+mn-ea"/>
              </a:rPr>
              <a:t>》</a:t>
            </a:r>
            <a:r>
              <a:rPr lang="zh-CN" altLang="en-US" sz="5400" b="1" dirty="0">
                <a:latin typeface="+mn-ea"/>
              </a:rPr>
              <a:t>（节选</a:t>
            </a:r>
            <a:r>
              <a:rPr lang="zh-CN" altLang="en-US" sz="5400" b="1" dirty="0" smtClean="0">
                <a:latin typeface="+mn-ea"/>
              </a:rPr>
              <a:t>）</a:t>
            </a:r>
            <a:endParaRPr lang="en-US" altLang="zh-CN" sz="5400" b="1" dirty="0" smtClean="0"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spc="-3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40650" y="693000"/>
            <a:ext cx="1988039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/>
              <a:t>         书信</a:t>
            </a:r>
            <a:r>
              <a:rPr lang="zh-CN" altLang="en-US" sz="5400" b="1" dirty="0"/>
              <a:t>往往带有浓厚的亲情、乡情，反映写信者的诚挚愿望。据材料，指出作者的政治愿望。综合材料和所学知识，归纳有利于海峡两岸关系发展的积极因素。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64589" y="4158000"/>
            <a:ext cx="20115575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政治愿望：国共再度合作，实现民族的复兴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solidFill>
                <a:srgbClr val="2A5C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积极因素：两岸同胞的民族感情；国共合作的历史传统；海峡两岸交流日趋频繁（或“九二共识”等）。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（任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答两点即可）</a:t>
            </a:r>
          </a:p>
        </p:txBody>
      </p:sp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spc="-3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4589" y="6961720"/>
            <a:ext cx="20115575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第一小问政治愿望从材料中“三次合作，大责难谢”可以提炼出答案。第二小问积极因素可从人民愿望、历史传统、两岸交流需求等方面归结。</a:t>
            </a:r>
          </a:p>
        </p:txBody>
      </p:sp>
    </p:spTree>
    <p:extLst>
      <p:ext uri="{BB962C8B-B14F-4D97-AF65-F5344CB8AC3E}">
        <p14:creationId xmlns:p14="http://schemas.microsoft.com/office/powerpoint/2010/main" val="7678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835650" y="3197249"/>
            <a:ext cx="7803899" cy="5227168"/>
            <a:chOff x="10835650" y="3197249"/>
            <a:chExt cx="7803899" cy="5227168"/>
          </a:xfrm>
        </p:grpSpPr>
        <p:grpSp>
          <p:nvGrpSpPr>
            <p:cNvPr id="8" name="组合 7"/>
            <p:cNvGrpSpPr/>
            <p:nvPr/>
          </p:nvGrpSpPr>
          <p:grpSpPr>
            <a:xfrm>
              <a:off x="10835650" y="3197249"/>
              <a:ext cx="7803899" cy="5227168"/>
              <a:chOff x="10835650" y="3711599"/>
              <a:chExt cx="7803899" cy="5227168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85BF8004-5A15-4E18-BD0D-4B4DC77A0EA6}"/>
                  </a:ext>
                </a:extLst>
              </p:cNvPr>
              <p:cNvSpPr/>
              <p:nvPr/>
            </p:nvSpPr>
            <p:spPr>
              <a:xfrm>
                <a:off x="11510650" y="3711599"/>
                <a:ext cx="7128899" cy="1526402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841829" y="793447"/>
                      <a:pt x="2024743" y="542471"/>
                    </a:cubicBezTo>
                    <a:cubicBezTo>
                      <a:pt x="3266319" y="40156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10835650" y="4191851"/>
                <a:ext cx="5355001" cy="4746916"/>
                <a:chOff x="9906905" y="4035517"/>
                <a:chExt cx="5355001" cy="4746916"/>
              </a:xfrm>
            </p:grpSpPr>
            <p:sp>
              <p:nvSpPr>
                <p:cNvPr id="39" name="任意多边形: 形状 59">
                  <a:extLst>
                    <a:ext uri="{FF2B5EF4-FFF2-40B4-BE49-F238E27FC236}">
                      <a16:creationId xmlns="" xmlns:a16="http://schemas.microsoft.com/office/drawing/2014/main" id="{F0E26313-0E36-4C9D-9B57-8FA3B38CBE58}"/>
                    </a:ext>
                  </a:extLst>
                </p:cNvPr>
                <p:cNvSpPr/>
                <p:nvPr/>
              </p:nvSpPr>
              <p:spPr>
                <a:xfrm rot="18369474" flipH="1">
                  <a:off x="11972809" y="4537870"/>
                  <a:ext cx="1505537" cy="500832"/>
                </a:xfrm>
                <a:custGeom>
                  <a:avLst/>
                  <a:gdLst>
                    <a:gd name="connsiteX0" fmla="*/ 0 w 3730172"/>
                    <a:gd name="connsiteY0" fmla="*/ 0 h 1872342"/>
                    <a:gd name="connsiteX1" fmla="*/ 3730172 w 3730172"/>
                    <a:gd name="connsiteY1" fmla="*/ 1872342 h 1872342"/>
                    <a:gd name="connsiteX0" fmla="*/ 0 w 3730172"/>
                    <a:gd name="connsiteY0" fmla="*/ 0 h 1872342"/>
                    <a:gd name="connsiteX1" fmla="*/ 1796143 w 3730172"/>
                    <a:gd name="connsiteY1" fmla="*/ 8853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30172" h="1872342">
                      <a:moveTo>
                        <a:pt x="0" y="0"/>
                      </a:moveTo>
                      <a:cubicBezTo>
                        <a:pt x="674914" y="180824"/>
                        <a:pt x="841829" y="793447"/>
                        <a:pt x="2024743" y="542471"/>
                      </a:cubicBezTo>
                      <a:cubicBezTo>
                        <a:pt x="3266319" y="401561"/>
                        <a:pt x="3161696" y="1429052"/>
                        <a:pt x="3730172" y="1872342"/>
                      </a:cubicBezTo>
                    </a:path>
                  </a:pathLst>
                </a:custGeom>
                <a:noFill/>
                <a:ln w="57150" cmpd="dbl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="" xmlns:a16="http://schemas.microsoft.com/office/drawing/2014/main" id="{086F5356-DC52-4C0C-B105-C2ACBB56BBE2}"/>
                    </a:ext>
                  </a:extLst>
                </p:cNvPr>
                <p:cNvSpPr/>
                <p:nvPr/>
              </p:nvSpPr>
              <p:spPr>
                <a:xfrm>
                  <a:off x="12374705" y="537101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文本框 44">
                  <a:extLst>
                    <a:ext uri="{FF2B5EF4-FFF2-40B4-BE49-F238E27FC236}">
                      <a16:creationId xmlns="" xmlns:a16="http://schemas.microsoft.com/office/drawing/2014/main" id="{CDBF79F6-660E-4C43-BBF3-B3E155099872}"/>
                    </a:ext>
                  </a:extLst>
                </p:cNvPr>
                <p:cNvSpPr txBox="1"/>
                <p:nvPr/>
              </p:nvSpPr>
              <p:spPr>
                <a:xfrm>
                  <a:off x="9906905" y="5981666"/>
                  <a:ext cx="5355001" cy="2800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在中华人民共和国内，大陆十亿人口实行社会主义制度，香港、台湾实行资本主义制度。</a:t>
                  </a:r>
                  <a:endPara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sp>
          <p:nvSpPr>
            <p:cNvPr id="47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13990062" y="4878000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含义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42CC1BD-3739-4913-9168-0EC9BB24D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/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9156A55-624F-4BD8-B182-EBC8A60CFB53}"/>
              </a:ext>
            </a:extLst>
          </p:cNvPr>
          <p:cNvGrpSpPr/>
          <p:nvPr/>
        </p:nvGrpSpPr>
        <p:grpSpPr>
          <a:xfrm>
            <a:off x="1265164" y="736542"/>
            <a:ext cx="4272250" cy="855000"/>
            <a:chOff x="1265164" y="736542"/>
            <a:chExt cx="4272250" cy="8550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B1ED0434-78B8-4194-9DA6-79DD14072D22}"/>
                </a:ext>
              </a:extLst>
            </p:cNvPr>
            <p:cNvSpPr/>
            <p:nvPr/>
          </p:nvSpPr>
          <p:spPr>
            <a:xfrm>
              <a:off x="126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一</a:t>
              </a: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1CE58543-4451-47F7-939A-A20275B2476C}"/>
                </a:ext>
              </a:extLst>
            </p:cNvPr>
            <p:cNvSpPr/>
            <p:nvPr/>
          </p:nvSpPr>
          <p:spPr>
            <a:xfrm>
              <a:off x="2120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张</a:t>
              </a: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18840626-30E1-46DC-BAD9-B81CBE0F51B4}"/>
                </a:ext>
              </a:extLst>
            </p:cNvPr>
            <p:cNvSpPr/>
            <p:nvPr/>
          </p:nvSpPr>
          <p:spPr>
            <a:xfrm>
              <a:off x="297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图</a:t>
              </a: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5CC6C132-24F8-4C79-A39E-63E3862D746E}"/>
                </a:ext>
              </a:extLst>
            </p:cNvPr>
            <p:cNvSpPr/>
            <p:nvPr/>
          </p:nvSpPr>
          <p:spPr>
            <a:xfrm>
              <a:off x="3827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学</a:t>
              </a: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2F8CB240-2489-490D-92F8-BE49C8747963}"/>
                </a:ext>
              </a:extLst>
            </p:cNvPr>
            <p:cNvSpPr/>
            <p:nvPr/>
          </p:nvSpPr>
          <p:spPr>
            <a:xfrm>
              <a:off x="4682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透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50650" y="1618650"/>
            <a:ext cx="8820000" cy="2096166"/>
            <a:chOff x="6650650" y="2286834"/>
            <a:chExt cx="8820000" cy="2096166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C19CF037-B5D8-4AF9-91DD-D70D80FE6C66}"/>
                </a:ext>
              </a:extLst>
            </p:cNvPr>
            <p:cNvSpPr txBox="1"/>
            <p:nvPr/>
          </p:nvSpPr>
          <p:spPr>
            <a:xfrm>
              <a:off x="6650650" y="2286834"/>
              <a:ext cx="88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4400" dirty="0">
                  <a:latin typeface="黑体" panose="02010609060101010101" pitchFamily="49" charset="-122"/>
                  <a:ea typeface="黑体" panose="02010609060101010101" pitchFamily="49" charset="-122"/>
                </a:rPr>
                <a:t>“一国两制”构想的提出</a:t>
              </a: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CCB5EC5-7947-43AC-BB48-0CB62680AD33}"/>
                </a:ext>
              </a:extLst>
            </p:cNvPr>
            <p:cNvSpPr/>
            <p:nvPr/>
          </p:nvSpPr>
          <p:spPr>
            <a:xfrm>
              <a:off x="10432100" y="3123000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页脚占位符 11">
            <a:extLst>
              <a:ext uri="{FF2B5EF4-FFF2-40B4-BE49-F238E27FC236}">
                <a16:creationId xmlns="" xmlns:a16="http://schemas.microsoft.com/office/drawing/2014/main" id="{B3D71693-5E64-4E58-8746-58C89EB7CA81}"/>
              </a:ext>
            </a:extLst>
          </p:cNvPr>
          <p:cNvSpPr txBox="1">
            <a:spLocks/>
          </p:cNvSpPr>
          <p:nvPr/>
        </p:nvSpPr>
        <p:spPr>
          <a:xfrm>
            <a:off x="21715119" y="6251445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一张图学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透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“一国两制”构想的提出</a:t>
            </a:r>
          </a:p>
          <a:p>
            <a:pPr algn="ctr"/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08885" y="2968649"/>
            <a:ext cx="11261765" cy="10005563"/>
            <a:chOff x="1508885" y="2968649"/>
            <a:chExt cx="11261765" cy="10005563"/>
          </a:xfrm>
        </p:grpSpPr>
        <p:grpSp>
          <p:nvGrpSpPr>
            <p:cNvPr id="4" name="组合 3"/>
            <p:cNvGrpSpPr/>
            <p:nvPr/>
          </p:nvGrpSpPr>
          <p:grpSpPr>
            <a:xfrm>
              <a:off x="7179475" y="8641687"/>
              <a:ext cx="5591175" cy="4332525"/>
              <a:chOff x="6380650" y="8641687"/>
              <a:chExt cx="5591175" cy="4332525"/>
            </a:xfrm>
          </p:grpSpPr>
          <p:sp>
            <p:nvSpPr>
              <p:cNvPr id="48" name="文本框 77">
                <a:extLst>
                  <a:ext uri="{FF2B5EF4-FFF2-40B4-BE49-F238E27FC236}">
                    <a16:creationId xmlns="" xmlns:a16="http://schemas.microsoft.com/office/drawing/2014/main" id="{94AE30AF-D0F9-4B32-B33C-C1F6FE65D54D}"/>
                  </a:ext>
                </a:extLst>
              </p:cNvPr>
              <p:cNvSpPr txBox="1"/>
              <p:nvPr/>
            </p:nvSpPr>
            <p:spPr>
              <a:xfrm>
                <a:off x="6381200" y="12389437"/>
                <a:ext cx="5590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《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告台湾同胞书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》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015"/>
              <a:stretch/>
            </p:blipFill>
            <p:spPr bwMode="auto">
              <a:xfrm>
                <a:off x="6380650" y="8641687"/>
                <a:ext cx="5591175" cy="3754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508885" y="2968649"/>
              <a:ext cx="8937053" cy="9164231"/>
              <a:chOff x="1508885" y="2968649"/>
              <a:chExt cx="8937053" cy="9164231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508885" y="2968649"/>
                <a:ext cx="8937053" cy="9164231"/>
                <a:chOff x="1508885" y="3941660"/>
                <a:chExt cx="8937053" cy="9164231"/>
              </a:xfrm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="" xmlns:a16="http://schemas.microsoft.com/office/drawing/2014/main" id="{2B6299D6-108E-4FE7-A0DF-59403F1B1B88}"/>
                    </a:ext>
                  </a:extLst>
                </p:cNvPr>
                <p:cNvSpPr/>
                <p:nvPr/>
              </p:nvSpPr>
              <p:spPr>
                <a:xfrm flipH="1">
                  <a:off x="3147268" y="3941660"/>
                  <a:ext cx="7298670" cy="1611340"/>
                </a:xfrm>
                <a:custGeom>
                  <a:avLst/>
                  <a:gdLst>
                    <a:gd name="connsiteX0" fmla="*/ 0 w 3730172"/>
                    <a:gd name="connsiteY0" fmla="*/ 0 h 1872342"/>
                    <a:gd name="connsiteX1" fmla="*/ 3730172 w 3730172"/>
                    <a:gd name="connsiteY1" fmla="*/ 1872342 h 1872342"/>
                    <a:gd name="connsiteX0" fmla="*/ 0 w 3730172"/>
                    <a:gd name="connsiteY0" fmla="*/ 0 h 1872342"/>
                    <a:gd name="connsiteX1" fmla="*/ 1796143 w 3730172"/>
                    <a:gd name="connsiteY1" fmla="*/ 8853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405743 w 3730172"/>
                    <a:gd name="connsiteY1" fmla="*/ 599621 h 1872342"/>
                    <a:gd name="connsiteX2" fmla="*/ 3730172 w 3730172"/>
                    <a:gd name="connsiteY2" fmla="*/ 1872342 h 187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30172" h="1872342">
                      <a:moveTo>
                        <a:pt x="0" y="0"/>
                      </a:moveTo>
                      <a:cubicBezTo>
                        <a:pt x="674914" y="180824"/>
                        <a:pt x="1222829" y="850597"/>
                        <a:pt x="2405743" y="599621"/>
                      </a:cubicBezTo>
                      <a:cubicBezTo>
                        <a:pt x="3647319" y="458711"/>
                        <a:pt x="3161696" y="1429052"/>
                        <a:pt x="3730172" y="1872342"/>
                      </a:cubicBezTo>
                    </a:path>
                  </a:pathLst>
                </a:custGeom>
                <a:noFill/>
                <a:ln w="57150" cmpd="dbl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>
                  <a:extLst>
                    <a:ext uri="{FF2B5EF4-FFF2-40B4-BE49-F238E27FC236}">
                      <a16:creationId xmlns="" xmlns:a16="http://schemas.microsoft.com/office/drawing/2014/main" id="{086F5356-DC52-4C0C-B105-C2ACBB56BBE2}"/>
                    </a:ext>
                  </a:extLst>
                </p:cNvPr>
                <p:cNvSpPr/>
                <p:nvPr/>
              </p:nvSpPr>
              <p:spPr>
                <a:xfrm>
                  <a:off x="2690650" y="5329461"/>
                  <a:ext cx="456618" cy="4572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="" xmlns:a16="http://schemas.microsoft.com/office/drawing/2014/main" id="{15E157A4-C195-4EEB-A694-04C4D4DCBDDC}"/>
                    </a:ext>
                  </a:extLst>
                </p:cNvPr>
                <p:cNvSpPr txBox="1"/>
                <p:nvPr/>
              </p:nvSpPr>
              <p:spPr>
                <a:xfrm>
                  <a:off x="1508885" y="6242474"/>
                  <a:ext cx="4691765" cy="6863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altLang="zh-CN" sz="4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·1979</a:t>
                  </a: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年元旦，全国人大常委会发表</a:t>
                  </a:r>
                  <a:r>
                    <a:rPr lang="en-US" altLang="zh-CN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《</a:t>
                  </a: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告台湾同胞书</a:t>
                  </a:r>
                  <a:r>
                    <a:rPr lang="en-US" altLang="zh-CN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》</a:t>
                  </a: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，宣布采用和平方式统一祖国的方针。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altLang="zh-CN" sz="4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·1981</a:t>
                  </a: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年</a:t>
                  </a:r>
                  <a:r>
                    <a:rPr lang="en-US" altLang="zh-CN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</a:t>
                  </a: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月，全国人大常委叶剑英发表谈话，具体阐述了和平统一祖国的方针。</a:t>
                  </a:r>
                  <a:endPara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44" name="文本框 20">
                <a:extLst>
                  <a:ext uri="{FF2B5EF4-FFF2-40B4-BE49-F238E27FC236}">
                    <a16:creationId xmlns="" xmlns:a16="http://schemas.microsoft.com/office/drawing/2014/main" id="{8C59EC50-B8B2-402A-80EB-6698439317BC}"/>
                  </a:ext>
                </a:extLst>
              </p:cNvPr>
              <p:cNvSpPr txBox="1"/>
              <p:nvPr/>
            </p:nvSpPr>
            <p:spPr>
              <a:xfrm>
                <a:off x="3725650" y="4338000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过程</a:t>
                </a:r>
                <a:endParaRPr lang="zh-CN" altLang="en-US" sz="4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380650" y="3348000"/>
            <a:ext cx="4095000" cy="5099047"/>
            <a:chOff x="6380650" y="3348000"/>
            <a:chExt cx="4095000" cy="5099047"/>
          </a:xfrm>
        </p:grpSpPr>
        <p:grpSp>
          <p:nvGrpSpPr>
            <p:cNvPr id="33" name="组合 32"/>
            <p:cNvGrpSpPr/>
            <p:nvPr/>
          </p:nvGrpSpPr>
          <p:grpSpPr>
            <a:xfrm>
              <a:off x="6380650" y="3348000"/>
              <a:ext cx="4095000" cy="5099047"/>
              <a:chOff x="10778512" y="3713670"/>
              <a:chExt cx="4095000" cy="5099047"/>
            </a:xfrm>
          </p:grpSpPr>
          <p:sp>
            <p:nvSpPr>
              <p:cNvPr id="34" name="任意多边形: 形状 59">
                <a:extLst>
                  <a:ext uri="{FF2B5EF4-FFF2-40B4-BE49-F238E27FC236}">
                    <a16:creationId xmlns="" xmlns:a16="http://schemas.microsoft.com/office/drawing/2014/main" id="{F0E26313-0E36-4C9D-9B57-8FA3B38CBE58}"/>
                  </a:ext>
                </a:extLst>
              </p:cNvPr>
              <p:cNvSpPr/>
              <p:nvPr/>
            </p:nvSpPr>
            <p:spPr>
              <a:xfrm rot="18369474" flipH="1">
                <a:off x="11911766" y="4299900"/>
                <a:ext cx="1626811" cy="454352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841829" y="793447"/>
                      <a:pt x="2024743" y="542471"/>
                    </a:cubicBezTo>
                    <a:cubicBezTo>
                      <a:pt x="3266319" y="40156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="" xmlns:a16="http://schemas.microsoft.com/office/drawing/2014/main" id="{086F5356-DC52-4C0C-B105-C2ACBB56BBE2}"/>
                  </a:ext>
                </a:extLst>
              </p:cNvPr>
              <p:cNvSpPr/>
              <p:nvPr/>
            </p:nvSpPr>
            <p:spPr>
              <a:xfrm>
                <a:off x="12211312" y="530904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文本框 44">
                <a:extLst>
                  <a:ext uri="{FF2B5EF4-FFF2-40B4-BE49-F238E27FC236}">
                    <a16:creationId xmlns="" xmlns:a16="http://schemas.microsoft.com/office/drawing/2014/main" id="{CDBF79F6-660E-4C43-BBF3-B3E155099872}"/>
                  </a:ext>
                </a:extLst>
              </p:cNvPr>
              <p:cNvSpPr txBox="1"/>
              <p:nvPr/>
            </p:nvSpPr>
            <p:spPr>
              <a:xfrm>
                <a:off x="10778512" y="6011950"/>
                <a:ext cx="4095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20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世纪</a:t>
                </a: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80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年代，邓小平正式提出“一国两制”的构想。</a:t>
                </a:r>
                <a:endPara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6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8428150" y="474016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提出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803444" y="4498407"/>
            <a:ext cx="6327206" cy="8479593"/>
            <a:chOff x="15803444" y="4498407"/>
            <a:chExt cx="6327206" cy="8479593"/>
          </a:xfrm>
        </p:grpSpPr>
        <p:grpSp>
          <p:nvGrpSpPr>
            <p:cNvPr id="14" name="组合 13"/>
            <p:cNvGrpSpPr/>
            <p:nvPr/>
          </p:nvGrpSpPr>
          <p:grpSpPr>
            <a:xfrm>
              <a:off x="15803444" y="4566734"/>
              <a:ext cx="6327206" cy="8411266"/>
              <a:chOff x="15803444" y="4566734"/>
              <a:chExt cx="6327206" cy="841126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5803444" y="4566734"/>
                <a:ext cx="5797375" cy="8411266"/>
                <a:chOff x="15803444" y="5081084"/>
                <a:chExt cx="5797375" cy="8411266"/>
              </a:xfrm>
            </p:grpSpPr>
            <p:sp>
              <p:nvSpPr>
                <p:cNvPr id="45" name="文本框 44">
                  <a:extLst>
                    <a:ext uri="{FF2B5EF4-FFF2-40B4-BE49-F238E27FC236}">
                      <a16:creationId xmlns="" xmlns:a16="http://schemas.microsoft.com/office/drawing/2014/main" id="{CDBF79F6-660E-4C43-BBF3-B3E155099872}"/>
                    </a:ext>
                  </a:extLst>
                </p:cNvPr>
                <p:cNvSpPr txBox="1"/>
                <p:nvPr/>
              </p:nvSpPr>
              <p:spPr>
                <a:xfrm>
                  <a:off x="16595651" y="5928358"/>
                  <a:ext cx="4904999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“和平统一、一国两制”是完成祖国统一大业的基本方针。</a:t>
                  </a: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="" xmlns:a16="http://schemas.microsoft.com/office/drawing/2014/main" id="{C3C33461-64D8-425F-89F1-C11714DF8E17}"/>
                    </a:ext>
                  </a:extLst>
                </p:cNvPr>
                <p:cNvSpPr/>
                <p:nvPr/>
              </p:nvSpPr>
              <p:spPr>
                <a:xfrm>
                  <a:off x="18639550" y="5081084"/>
                  <a:ext cx="457200" cy="457201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文本框 77">
                  <a:extLst>
                    <a:ext uri="{FF2B5EF4-FFF2-40B4-BE49-F238E27FC236}">
                      <a16:creationId xmlns="" xmlns:a16="http://schemas.microsoft.com/office/drawing/2014/main" id="{94AE30AF-D0F9-4B32-B33C-C1F6FE65D54D}"/>
                    </a:ext>
                  </a:extLst>
                </p:cNvPr>
                <p:cNvSpPr txBox="1"/>
                <p:nvPr/>
              </p:nvSpPr>
              <p:spPr>
                <a:xfrm>
                  <a:off x="15803444" y="12907575"/>
                  <a:ext cx="57973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一国两制、统一中国</a:t>
                  </a:r>
                  <a:endPara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32399" y="7949635"/>
                <a:ext cx="6298251" cy="4398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19340650" y="4498407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意义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0CCDCB4-08BA-4025-87E4-7F99EADCC04B}"/>
              </a:ext>
            </a:extLst>
          </p:cNvPr>
          <p:cNvSpPr txBox="1"/>
          <p:nvPr/>
        </p:nvSpPr>
        <p:spPr>
          <a:xfrm>
            <a:off x="6515650" y="1343123"/>
            <a:ext cx="9879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促进两岸关系缓和与发展的因素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CE3DC848-AEC5-483C-8CB6-19974ADBC719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0BDC061A-FE7D-4410-838A-EFD631653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39" name="页脚占位符 11">
              <a:extLst>
                <a:ext uri="{FF2B5EF4-FFF2-40B4-BE49-F238E27FC236}">
                  <a16:creationId xmlns:a16="http://schemas.microsoft.com/office/drawing/2014/main" xmlns="" id="{0FF6367F-C9CE-4EA4-8537-DB402B75F1BA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小积累</a:t>
              </a:r>
              <a:endPara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274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EE"/>
              </a:clrFrom>
              <a:clrTo>
                <a:srgbClr val="FFF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 bwMode="auto">
          <a:xfrm>
            <a:off x="7419886" y="2358000"/>
            <a:ext cx="8770764" cy="1070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96000" y="1249931"/>
            <a:ext cx="3420000" cy="954107"/>
            <a:chOff x="1296000" y="1249931"/>
            <a:chExt cx="3420000" cy="954107"/>
          </a:xfrm>
        </p:grpSpPr>
        <p:sp>
          <p:nvSpPr>
            <p:cNvPr id="12" name="对角圆角矩形 49">
              <a:extLst>
                <a:ext uri="{FF2B5EF4-FFF2-40B4-BE49-F238E27FC236}">
                  <a16:creationId xmlns="" xmlns:a16="http://schemas.microsoft.com/office/drawing/2014/main" id="{9E4CA6DB-07BA-433E-87A5-E8ECB54FE6C7}"/>
                </a:ext>
              </a:extLst>
            </p:cNvPr>
            <p:cNvSpPr/>
            <p:nvPr/>
          </p:nvSpPr>
          <p:spPr>
            <a:xfrm>
              <a:off x="1296000" y="1303200"/>
              <a:ext cx="3420000" cy="9000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5">
              <a:extLst>
                <a:ext uri="{FF2B5EF4-FFF2-40B4-BE49-F238E27FC236}">
                  <a16:creationId xmlns="" xmlns:a16="http://schemas.microsoft.com/office/drawing/2014/main" id="{4CDF7D84-DA2E-4F07-8821-A00D69F5981A}"/>
                </a:ext>
              </a:extLst>
            </p:cNvPr>
            <p:cNvSpPr txBox="1"/>
            <p:nvPr/>
          </p:nvSpPr>
          <p:spPr>
            <a:xfrm>
              <a:off x="1835650" y="1249931"/>
              <a:ext cx="2348720" cy="954107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zh-CN" altLang="en-US" sz="5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小积累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6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28885" y="3482999"/>
            <a:ext cx="8217054" cy="9224776"/>
            <a:chOff x="2228885" y="3482999"/>
            <a:chExt cx="8217054" cy="9224776"/>
          </a:xfrm>
        </p:grpSpPr>
        <p:grpSp>
          <p:nvGrpSpPr>
            <p:cNvPr id="16" name="组合 15"/>
            <p:cNvGrpSpPr/>
            <p:nvPr/>
          </p:nvGrpSpPr>
          <p:grpSpPr>
            <a:xfrm>
              <a:off x="2228885" y="3482999"/>
              <a:ext cx="8217054" cy="3607286"/>
              <a:chOff x="2228885" y="3941660"/>
              <a:chExt cx="8217054" cy="3607286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2B6299D6-108E-4FE7-A0DF-59403F1B1B88}"/>
                  </a:ext>
                </a:extLst>
              </p:cNvPr>
              <p:cNvSpPr/>
              <p:nvPr/>
            </p:nvSpPr>
            <p:spPr>
              <a:xfrm flipH="1">
                <a:off x="2735648" y="3941660"/>
                <a:ext cx="7710291" cy="1611340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405743 w 3730172"/>
                  <a:gd name="connsiteY1" fmla="*/ 59962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1222829" y="850597"/>
                      <a:pt x="2405743" y="599621"/>
                    </a:cubicBezTo>
                    <a:cubicBezTo>
                      <a:pt x="3647319" y="45871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="" xmlns:a16="http://schemas.microsoft.com/office/drawing/2014/main" id="{086F5356-DC52-4C0C-B105-C2ACBB56BBE2}"/>
                  </a:ext>
                </a:extLst>
              </p:cNvPr>
              <p:cNvSpPr/>
              <p:nvPr/>
            </p:nvSpPr>
            <p:spPr>
              <a:xfrm>
                <a:off x="2510650" y="5430020"/>
                <a:ext cx="456618" cy="4572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15E157A4-C195-4EEB-A694-04C4D4DCBDDC}"/>
                  </a:ext>
                </a:extLst>
              </p:cNvPr>
              <p:cNvSpPr txBox="1"/>
              <p:nvPr/>
            </p:nvSpPr>
            <p:spPr>
              <a:xfrm>
                <a:off x="2228885" y="6185111"/>
                <a:ext cx="5546765" cy="1363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1997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</a:t>
                </a: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月</a:t>
                </a: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日，中国正式恢复对香港行使主权。</a:t>
                </a:r>
              </a:p>
            </p:txBody>
          </p:sp>
        </p:grpSp>
        <p:sp>
          <p:nvSpPr>
            <p:cNvPr id="32" name="文本框 77">
              <a:extLst>
                <a:ext uri="{FF2B5EF4-FFF2-40B4-BE49-F238E27FC236}">
                  <a16:creationId xmlns="" xmlns:a16="http://schemas.microsoft.com/office/drawing/2014/main" id="{94AE30AF-D0F9-4B32-B33C-C1F6FE65D54D}"/>
                </a:ext>
              </a:extLst>
            </p:cNvPr>
            <p:cNvSpPr txBox="1"/>
            <p:nvPr/>
          </p:nvSpPr>
          <p:spPr>
            <a:xfrm>
              <a:off x="2501009" y="12123000"/>
              <a:ext cx="708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香港回归</a:t>
              </a:r>
            </a:p>
          </p:txBody>
        </p:sp>
        <p:sp>
          <p:nvSpPr>
            <p:cNvPr id="31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3379728" y="4836603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香港回归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650" y="8306662"/>
              <a:ext cx="7117054" cy="378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1510650" y="3573001"/>
            <a:ext cx="9630381" cy="4420768"/>
            <a:chOff x="11510650" y="3573001"/>
            <a:chExt cx="9630381" cy="4420768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7B99924E-5B09-4739-9F10-E103DFD78E73}"/>
                </a:ext>
              </a:extLst>
            </p:cNvPr>
            <p:cNvGrpSpPr/>
            <p:nvPr/>
          </p:nvGrpSpPr>
          <p:grpSpPr>
            <a:xfrm>
              <a:off x="11510650" y="3573001"/>
              <a:ext cx="9630381" cy="4420768"/>
              <a:chOff x="12226905" y="4296232"/>
              <a:chExt cx="9390473" cy="3947212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CDBF79F6-660E-4C43-BBF3-B3E155099872}"/>
                  </a:ext>
                </a:extLst>
              </p:cNvPr>
              <p:cNvSpPr txBox="1"/>
              <p:nvPr/>
            </p:nvSpPr>
            <p:spPr>
              <a:xfrm>
                <a:off x="15781102" y="5742696"/>
                <a:ext cx="5836276" cy="250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香港、澳门的回归是“一国两制”构想的成功实践，为国际社会解决历史遗留问题提供了成功范例。</a:t>
                </a: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85BF8004-5A15-4E18-BD0D-4B4DC77A0EA6}"/>
                  </a:ext>
                </a:extLst>
              </p:cNvPr>
              <p:cNvSpPr/>
              <p:nvPr/>
            </p:nvSpPr>
            <p:spPr>
              <a:xfrm>
                <a:off x="12226905" y="4296232"/>
                <a:ext cx="4017483" cy="1154284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841829" y="793447"/>
                      <a:pt x="2024743" y="542471"/>
                    </a:cubicBezTo>
                    <a:cubicBezTo>
                      <a:pt x="3266319" y="40156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C3C33461-64D8-425F-89F1-C11714DF8E17}"/>
                  </a:ext>
                </a:extLst>
              </p:cNvPr>
              <p:cNvSpPr/>
              <p:nvPr/>
            </p:nvSpPr>
            <p:spPr>
              <a:xfrm>
                <a:off x="16000497" y="5220364"/>
                <a:ext cx="445810" cy="4082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16069140" y="449207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意义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05649" y="3504563"/>
            <a:ext cx="10565391" cy="9383212"/>
            <a:chOff x="8405649" y="3504563"/>
            <a:chExt cx="10565391" cy="9383212"/>
          </a:xfrm>
        </p:grpSpPr>
        <p:grpSp>
          <p:nvGrpSpPr>
            <p:cNvPr id="18" name="组合 17"/>
            <p:cNvGrpSpPr/>
            <p:nvPr/>
          </p:nvGrpSpPr>
          <p:grpSpPr>
            <a:xfrm>
              <a:off x="8405649" y="3504563"/>
              <a:ext cx="6605615" cy="4132272"/>
              <a:chOff x="9378897" y="3866963"/>
              <a:chExt cx="6605615" cy="4132272"/>
            </a:xfrm>
          </p:grpSpPr>
          <p:sp>
            <p:nvSpPr>
              <p:cNvPr id="59" name="任意多边形: 形状 59">
                <a:extLst>
                  <a:ext uri="{FF2B5EF4-FFF2-40B4-BE49-F238E27FC236}">
                    <a16:creationId xmlns="" xmlns:a16="http://schemas.microsoft.com/office/drawing/2014/main" id="{F0E26313-0E36-4C9D-9B57-8FA3B38CBE58}"/>
                  </a:ext>
                </a:extLst>
              </p:cNvPr>
              <p:cNvSpPr/>
              <p:nvPr/>
            </p:nvSpPr>
            <p:spPr>
              <a:xfrm rot="18369474" flipH="1">
                <a:off x="10914915" y="4559510"/>
                <a:ext cx="2164912" cy="779818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841829" y="793447"/>
                      <a:pt x="2024743" y="542471"/>
                    </a:cubicBezTo>
                    <a:cubicBezTo>
                      <a:pt x="3266319" y="40156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="" xmlns:a16="http://schemas.microsoft.com/office/drawing/2014/main" id="{086F5356-DC52-4C0C-B105-C2ACBB56BBE2}"/>
                  </a:ext>
                </a:extLst>
              </p:cNvPr>
              <p:cNvSpPr/>
              <p:nvPr/>
            </p:nvSpPr>
            <p:spPr>
              <a:xfrm>
                <a:off x="11493898" y="60054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44">
                <a:extLst>
                  <a:ext uri="{FF2B5EF4-FFF2-40B4-BE49-F238E27FC236}">
                    <a16:creationId xmlns="" xmlns:a16="http://schemas.microsoft.com/office/drawing/2014/main" id="{CDBF79F6-660E-4C43-BBF3-B3E155099872}"/>
                  </a:ext>
                </a:extLst>
              </p:cNvPr>
              <p:cNvSpPr txBox="1"/>
              <p:nvPr/>
            </p:nvSpPr>
            <p:spPr>
              <a:xfrm>
                <a:off x="9378897" y="6635400"/>
                <a:ext cx="6605615" cy="1363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1999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</a:t>
                </a: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月</a:t>
                </a: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20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日，中国正式恢复对澳门行使主权。</a:t>
                </a:r>
                <a:endParaRPr lang="en-US" altLang="zh-CN" sz="4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5" name="文本框 77">
              <a:extLst>
                <a:ext uri="{FF2B5EF4-FFF2-40B4-BE49-F238E27FC236}">
                  <a16:creationId xmlns="" xmlns:a16="http://schemas.microsoft.com/office/drawing/2014/main" id="{94AE30AF-D0F9-4B32-B33C-C1F6FE65D54D}"/>
                </a:ext>
              </a:extLst>
            </p:cNvPr>
            <p:cNvSpPr txBox="1"/>
            <p:nvPr/>
          </p:nvSpPr>
          <p:spPr>
            <a:xfrm>
              <a:off x="11465650" y="12303000"/>
              <a:ext cx="7505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澳门回归</a:t>
              </a:r>
            </a:p>
          </p:txBody>
        </p:sp>
        <p:sp>
          <p:nvSpPr>
            <p:cNvPr id="33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11334201" y="5517657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澳门回归</a:t>
              </a:r>
              <a:endPara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260" y="7713000"/>
              <a:ext cx="7585780" cy="5167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42CC1BD-3739-4913-9168-0EC9BB24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/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9156A55-624F-4BD8-B182-EBC8A60CFB53}"/>
              </a:ext>
            </a:extLst>
          </p:cNvPr>
          <p:cNvGrpSpPr/>
          <p:nvPr/>
        </p:nvGrpSpPr>
        <p:grpSpPr>
          <a:xfrm>
            <a:off x="1265164" y="736542"/>
            <a:ext cx="4272250" cy="855000"/>
            <a:chOff x="1265164" y="736542"/>
            <a:chExt cx="4272250" cy="8550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B1ED0434-78B8-4194-9DA6-79DD14072D22}"/>
                </a:ext>
              </a:extLst>
            </p:cNvPr>
            <p:cNvSpPr/>
            <p:nvPr/>
          </p:nvSpPr>
          <p:spPr>
            <a:xfrm>
              <a:off x="126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一</a:t>
              </a: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1CE58543-4451-47F7-939A-A20275B2476C}"/>
                </a:ext>
              </a:extLst>
            </p:cNvPr>
            <p:cNvSpPr/>
            <p:nvPr/>
          </p:nvSpPr>
          <p:spPr>
            <a:xfrm>
              <a:off x="2120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张</a:t>
              </a: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18840626-30E1-46DC-BAD9-B81CBE0F51B4}"/>
                </a:ext>
              </a:extLst>
            </p:cNvPr>
            <p:cNvSpPr/>
            <p:nvPr/>
          </p:nvSpPr>
          <p:spPr>
            <a:xfrm>
              <a:off x="297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图</a:t>
              </a: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5CC6C132-24F8-4C79-A39E-63E3862D746E}"/>
                </a:ext>
              </a:extLst>
            </p:cNvPr>
            <p:cNvSpPr/>
            <p:nvPr/>
          </p:nvSpPr>
          <p:spPr>
            <a:xfrm>
              <a:off x="3827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学</a:t>
              </a: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2F8CB240-2489-490D-92F8-BE49C8747963}"/>
                </a:ext>
              </a:extLst>
            </p:cNvPr>
            <p:cNvSpPr/>
            <p:nvPr/>
          </p:nvSpPr>
          <p:spPr>
            <a:xfrm>
              <a:off x="4682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透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50650" y="2286834"/>
            <a:ext cx="8820000" cy="2051166"/>
            <a:chOff x="6650650" y="2331834"/>
            <a:chExt cx="8820000" cy="2051166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C19CF037-B5D8-4AF9-91DD-D70D80FE6C66}"/>
                </a:ext>
              </a:extLst>
            </p:cNvPr>
            <p:cNvSpPr txBox="1"/>
            <p:nvPr/>
          </p:nvSpPr>
          <p:spPr>
            <a:xfrm>
              <a:off x="6650650" y="2331834"/>
              <a:ext cx="8820000" cy="74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4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“一国两制”构想</a:t>
              </a:r>
              <a:r>
                <a:rPr lang="zh-CN" altLang="en-US" sz="4400" dirty="0">
                  <a:latin typeface="黑体" panose="02010609060101010101" pitchFamily="49" charset="-122"/>
                  <a:ea typeface="黑体" panose="02010609060101010101" pitchFamily="49" charset="-122"/>
                </a:rPr>
                <a:t>的实践</a:t>
              </a: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CCB5EC5-7947-43AC-BB48-0CB62680AD33}"/>
                </a:ext>
              </a:extLst>
            </p:cNvPr>
            <p:cNvSpPr/>
            <p:nvPr/>
          </p:nvSpPr>
          <p:spPr>
            <a:xfrm>
              <a:off x="10340650" y="3123000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页脚占位符 11">
            <a:extLst>
              <a:ext uri="{FF2B5EF4-FFF2-40B4-BE49-F238E27FC236}">
                <a16:creationId xmlns="" xmlns:a16="http://schemas.microsoft.com/office/drawing/2014/main" id="{B3D71693-5E64-4E58-8746-58C89EB7CA81}"/>
              </a:ext>
            </a:extLst>
          </p:cNvPr>
          <p:cNvSpPr txBox="1">
            <a:spLocks/>
          </p:cNvSpPr>
          <p:nvPr/>
        </p:nvSpPr>
        <p:spPr>
          <a:xfrm>
            <a:off x="21715119" y="6251445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一张图学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透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“一国两制”构想的实践</a:t>
            </a:r>
          </a:p>
          <a:p>
            <a:pPr algn="ctr"/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28885" y="3482999"/>
            <a:ext cx="8217054" cy="7965001"/>
            <a:chOff x="2228885" y="3482999"/>
            <a:chExt cx="8217054" cy="7965001"/>
          </a:xfrm>
        </p:grpSpPr>
        <p:grpSp>
          <p:nvGrpSpPr>
            <p:cNvPr id="16" name="组合 15"/>
            <p:cNvGrpSpPr/>
            <p:nvPr/>
          </p:nvGrpSpPr>
          <p:grpSpPr>
            <a:xfrm>
              <a:off x="2228885" y="3482999"/>
              <a:ext cx="8217054" cy="7965001"/>
              <a:chOff x="2228885" y="3941660"/>
              <a:chExt cx="8217054" cy="7965001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2B6299D6-108E-4FE7-A0DF-59403F1B1B88}"/>
                  </a:ext>
                </a:extLst>
              </p:cNvPr>
              <p:cNvSpPr/>
              <p:nvPr/>
            </p:nvSpPr>
            <p:spPr>
              <a:xfrm flipH="1">
                <a:off x="2735648" y="3941660"/>
                <a:ext cx="7710291" cy="1611340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405743 w 3730172"/>
                  <a:gd name="connsiteY1" fmla="*/ 59962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1222829" y="850597"/>
                      <a:pt x="2405743" y="599621"/>
                    </a:cubicBezTo>
                    <a:cubicBezTo>
                      <a:pt x="3647319" y="45871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="" xmlns:a16="http://schemas.microsoft.com/office/drawing/2014/main" id="{086F5356-DC52-4C0C-B105-C2ACBB56BBE2}"/>
                  </a:ext>
                </a:extLst>
              </p:cNvPr>
              <p:cNvSpPr/>
              <p:nvPr/>
            </p:nvSpPr>
            <p:spPr>
              <a:xfrm>
                <a:off x="2510650" y="5430020"/>
                <a:ext cx="456618" cy="4572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15E157A4-C195-4EEB-A694-04C4D4DCBDDC}"/>
                  </a:ext>
                </a:extLst>
              </p:cNvPr>
              <p:cNvSpPr txBox="1"/>
              <p:nvPr/>
            </p:nvSpPr>
            <p:spPr>
              <a:xfrm>
                <a:off x="2228885" y="6397461"/>
                <a:ext cx="5546765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4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·1979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年元旦，中国人民解放军停止炮击金门，实现两岸</a:t>
                </a:r>
                <a:r>
                  <a: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30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年来的真正停火。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4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·1987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年，台湾当局允许台湾同胞赴大陆探亲，两岸长期隔绝的状态被打破。</a:t>
                </a:r>
              </a:p>
            </p:txBody>
          </p:sp>
        </p:grpSp>
        <p:sp>
          <p:nvSpPr>
            <p:cNvPr id="31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3379728" y="4980114"/>
              <a:ext cx="42883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海峡两岸打破隔绝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70650" y="3542663"/>
            <a:ext cx="12162150" cy="9495599"/>
            <a:chOff x="8270650" y="3542663"/>
            <a:chExt cx="12162150" cy="9495599"/>
          </a:xfrm>
        </p:grpSpPr>
        <p:grpSp>
          <p:nvGrpSpPr>
            <p:cNvPr id="10" name="组合 9"/>
            <p:cNvGrpSpPr/>
            <p:nvPr/>
          </p:nvGrpSpPr>
          <p:grpSpPr>
            <a:xfrm>
              <a:off x="8270650" y="3542663"/>
              <a:ext cx="12162150" cy="9495599"/>
              <a:chOff x="8630650" y="3504563"/>
              <a:chExt cx="12162150" cy="9495599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8630650" y="3504563"/>
                <a:ext cx="6390000" cy="6593437"/>
                <a:chOff x="9603898" y="3866963"/>
                <a:chExt cx="6390000" cy="6593437"/>
              </a:xfrm>
            </p:grpSpPr>
            <p:sp>
              <p:nvSpPr>
                <p:cNvPr id="59" name="任意多边形: 形状 59">
                  <a:extLst>
                    <a:ext uri="{FF2B5EF4-FFF2-40B4-BE49-F238E27FC236}">
                      <a16:creationId xmlns="" xmlns:a16="http://schemas.microsoft.com/office/drawing/2014/main" id="{F0E26313-0E36-4C9D-9B57-8FA3B38CBE58}"/>
                    </a:ext>
                  </a:extLst>
                </p:cNvPr>
                <p:cNvSpPr/>
                <p:nvPr/>
              </p:nvSpPr>
              <p:spPr>
                <a:xfrm rot="18369474" flipH="1">
                  <a:off x="10914915" y="4559510"/>
                  <a:ext cx="2164912" cy="779818"/>
                </a:xfrm>
                <a:custGeom>
                  <a:avLst/>
                  <a:gdLst>
                    <a:gd name="connsiteX0" fmla="*/ 0 w 3730172"/>
                    <a:gd name="connsiteY0" fmla="*/ 0 h 1872342"/>
                    <a:gd name="connsiteX1" fmla="*/ 3730172 w 3730172"/>
                    <a:gd name="connsiteY1" fmla="*/ 1872342 h 1872342"/>
                    <a:gd name="connsiteX0" fmla="*/ 0 w 3730172"/>
                    <a:gd name="connsiteY0" fmla="*/ 0 h 1872342"/>
                    <a:gd name="connsiteX1" fmla="*/ 1796143 w 3730172"/>
                    <a:gd name="connsiteY1" fmla="*/ 8853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  <a:gd name="connsiteX0" fmla="*/ 0 w 3730172"/>
                    <a:gd name="connsiteY0" fmla="*/ 0 h 1872342"/>
                    <a:gd name="connsiteX1" fmla="*/ 2024743 w 3730172"/>
                    <a:gd name="connsiteY1" fmla="*/ 542471 h 1872342"/>
                    <a:gd name="connsiteX2" fmla="*/ 3730172 w 3730172"/>
                    <a:gd name="connsiteY2" fmla="*/ 1872342 h 1872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30172" h="1872342">
                      <a:moveTo>
                        <a:pt x="0" y="0"/>
                      </a:moveTo>
                      <a:cubicBezTo>
                        <a:pt x="674914" y="180824"/>
                        <a:pt x="841829" y="793447"/>
                        <a:pt x="2024743" y="542471"/>
                      </a:cubicBezTo>
                      <a:cubicBezTo>
                        <a:pt x="3266319" y="401561"/>
                        <a:pt x="3161696" y="1429052"/>
                        <a:pt x="3730172" y="1872342"/>
                      </a:cubicBezTo>
                    </a:path>
                  </a:pathLst>
                </a:custGeom>
                <a:noFill/>
                <a:ln w="57150" cmpd="dbl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="" xmlns:a16="http://schemas.microsoft.com/office/drawing/2014/main" id="{086F5356-DC52-4C0C-B105-C2ACBB56BBE2}"/>
                    </a:ext>
                  </a:extLst>
                </p:cNvPr>
                <p:cNvSpPr/>
                <p:nvPr/>
              </p:nvSpPr>
              <p:spPr>
                <a:xfrm>
                  <a:off x="11493898" y="6005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5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文本框 44">
                  <a:extLst>
                    <a:ext uri="{FF2B5EF4-FFF2-40B4-BE49-F238E27FC236}">
                      <a16:creationId xmlns="" xmlns:a16="http://schemas.microsoft.com/office/drawing/2014/main" id="{CDBF79F6-660E-4C43-BBF3-B3E155099872}"/>
                    </a:ext>
                  </a:extLst>
                </p:cNvPr>
                <p:cNvSpPr txBox="1"/>
                <p:nvPr/>
              </p:nvSpPr>
              <p:spPr>
                <a:xfrm>
                  <a:off x="9603898" y="6982525"/>
                  <a:ext cx="6390000" cy="347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altLang="zh-CN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1992</a:t>
                  </a:r>
                  <a:r>
                    <a:rPr lang="zh-CN" altLang="en-US" sz="4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年，两会（海基会和海协会）达成“海峡两岸均坚持一个中国原则”的重要共识，这是两岸关系发展的一次历史性突破。</a:t>
                  </a:r>
                  <a:endParaRPr lang="en-US" altLang="zh-CN" sz="4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5" name="文本框 77">
                <a:extLst>
                  <a:ext uri="{FF2B5EF4-FFF2-40B4-BE49-F238E27FC236}">
                    <a16:creationId xmlns="" xmlns:a16="http://schemas.microsoft.com/office/drawing/2014/main" id="{94AE30AF-D0F9-4B32-B33C-C1F6FE65D54D}"/>
                  </a:ext>
                </a:extLst>
              </p:cNvPr>
              <p:cNvSpPr txBox="1"/>
              <p:nvPr/>
            </p:nvSpPr>
            <p:spPr>
              <a:xfrm>
                <a:off x="15020650" y="12415387"/>
                <a:ext cx="5772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汪辜会谈</a:t>
                </a:r>
              </a:p>
            </p:txBody>
          </p:sp>
          <p:sp>
            <p:nvSpPr>
              <p:cNvPr id="33" name="文本框 20">
                <a:extLst>
                  <a:ext uri="{FF2B5EF4-FFF2-40B4-BE49-F238E27FC236}">
                    <a16:creationId xmlns="" xmlns:a16="http://schemas.microsoft.com/office/drawing/2014/main" id="{8C59EC50-B8B2-402A-80EB-6698439317BC}"/>
                  </a:ext>
                </a:extLst>
              </p:cNvPr>
              <p:cNvSpPr txBox="1"/>
              <p:nvPr/>
            </p:nvSpPr>
            <p:spPr>
              <a:xfrm>
                <a:off x="11334201" y="5517657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0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达成“九二共识”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0650" y="8957812"/>
              <a:ext cx="5772150" cy="349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1330650" y="3663000"/>
            <a:ext cx="10204468" cy="4905000"/>
            <a:chOff x="11510649" y="3572999"/>
            <a:chExt cx="10204468" cy="4905000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7B99924E-5B09-4739-9F10-E103DFD78E73}"/>
                </a:ext>
              </a:extLst>
            </p:cNvPr>
            <p:cNvGrpSpPr/>
            <p:nvPr/>
          </p:nvGrpSpPr>
          <p:grpSpPr>
            <a:xfrm>
              <a:off x="11510649" y="3572999"/>
              <a:ext cx="10204468" cy="4905000"/>
              <a:chOff x="12226905" y="4296232"/>
              <a:chExt cx="9950259" cy="437957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CDBF79F6-660E-4C43-BBF3-B3E155099872}"/>
                  </a:ext>
                </a:extLst>
              </p:cNvPr>
              <p:cNvSpPr txBox="1"/>
              <p:nvPr/>
            </p:nvSpPr>
            <p:spPr>
              <a:xfrm>
                <a:off x="16446308" y="6175058"/>
                <a:ext cx="5730856" cy="250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4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·2005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年，中国国民党主席连战访问祖国大陆。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4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·2008</a:t>
                </a:r>
                <a:r>
                  <a:rPr lang="zh-CN" altLang="en-US" sz="4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年，两岸实现了直接通邮、通航、通商。</a:t>
                </a: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85BF8004-5A15-4E18-BD0D-4B4DC77A0EA6}"/>
                  </a:ext>
                </a:extLst>
              </p:cNvPr>
              <p:cNvSpPr/>
              <p:nvPr/>
            </p:nvSpPr>
            <p:spPr>
              <a:xfrm>
                <a:off x="12226905" y="4296232"/>
                <a:ext cx="4017483" cy="1154284"/>
              </a:xfrm>
              <a:custGeom>
                <a:avLst/>
                <a:gdLst>
                  <a:gd name="connsiteX0" fmla="*/ 0 w 3730172"/>
                  <a:gd name="connsiteY0" fmla="*/ 0 h 1872342"/>
                  <a:gd name="connsiteX1" fmla="*/ 3730172 w 3730172"/>
                  <a:gd name="connsiteY1" fmla="*/ 1872342 h 1872342"/>
                  <a:gd name="connsiteX0" fmla="*/ 0 w 3730172"/>
                  <a:gd name="connsiteY0" fmla="*/ 0 h 1872342"/>
                  <a:gd name="connsiteX1" fmla="*/ 1796143 w 3730172"/>
                  <a:gd name="connsiteY1" fmla="*/ 8853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  <a:gd name="connsiteX0" fmla="*/ 0 w 3730172"/>
                  <a:gd name="connsiteY0" fmla="*/ 0 h 1872342"/>
                  <a:gd name="connsiteX1" fmla="*/ 2024743 w 3730172"/>
                  <a:gd name="connsiteY1" fmla="*/ 542471 h 1872342"/>
                  <a:gd name="connsiteX2" fmla="*/ 3730172 w 3730172"/>
                  <a:gd name="connsiteY2" fmla="*/ 1872342 h 187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0172" h="1872342">
                    <a:moveTo>
                      <a:pt x="0" y="0"/>
                    </a:moveTo>
                    <a:cubicBezTo>
                      <a:pt x="674914" y="180824"/>
                      <a:pt x="841829" y="793447"/>
                      <a:pt x="2024743" y="542471"/>
                    </a:cubicBezTo>
                    <a:cubicBezTo>
                      <a:pt x="3266319" y="401561"/>
                      <a:pt x="3161696" y="1429052"/>
                      <a:pt x="3730172" y="1872342"/>
                    </a:cubicBezTo>
                  </a:path>
                </a:pathLst>
              </a:custGeom>
              <a:noFill/>
              <a:ln w="57150" cmpd="dbl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C3C33461-64D8-425F-89F1-C11714DF8E17}"/>
                  </a:ext>
                </a:extLst>
              </p:cNvPr>
              <p:cNvSpPr/>
              <p:nvPr/>
            </p:nvSpPr>
            <p:spPr>
              <a:xfrm>
                <a:off x="16000497" y="5220364"/>
                <a:ext cx="445810" cy="40822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文本框 20">
              <a:extLst>
                <a:ext uri="{FF2B5EF4-FFF2-40B4-BE49-F238E27FC236}">
                  <a16:creationId xmlns="" xmlns:a16="http://schemas.microsoft.com/office/drawing/2014/main" id="{8C59EC50-B8B2-402A-80EB-6698439317BC}"/>
                </a:ext>
              </a:extLst>
            </p:cNvPr>
            <p:cNvSpPr txBox="1"/>
            <p:nvPr/>
          </p:nvSpPr>
          <p:spPr>
            <a:xfrm>
              <a:off x="16069140" y="4492073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新发展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B42CC1BD-3739-4913-9168-0EC9BB24D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/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99156A55-624F-4BD8-B182-EBC8A60CFB53}"/>
              </a:ext>
            </a:extLst>
          </p:cNvPr>
          <p:cNvGrpSpPr/>
          <p:nvPr/>
        </p:nvGrpSpPr>
        <p:grpSpPr>
          <a:xfrm>
            <a:off x="1265164" y="736542"/>
            <a:ext cx="4272250" cy="855000"/>
            <a:chOff x="1265164" y="736542"/>
            <a:chExt cx="4272250" cy="8550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B1ED0434-78B8-4194-9DA6-79DD14072D22}"/>
                </a:ext>
              </a:extLst>
            </p:cNvPr>
            <p:cNvSpPr/>
            <p:nvPr/>
          </p:nvSpPr>
          <p:spPr>
            <a:xfrm>
              <a:off x="126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一</a:t>
              </a:r>
            </a:p>
          </p:txBody>
        </p:sp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1CE58543-4451-47F7-939A-A20275B2476C}"/>
                </a:ext>
              </a:extLst>
            </p:cNvPr>
            <p:cNvSpPr/>
            <p:nvPr/>
          </p:nvSpPr>
          <p:spPr>
            <a:xfrm>
              <a:off x="2120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张</a:t>
              </a:r>
            </a:p>
          </p:txBody>
        </p:sp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18840626-30E1-46DC-BAD9-B81CBE0F51B4}"/>
                </a:ext>
              </a:extLst>
            </p:cNvPr>
            <p:cNvSpPr/>
            <p:nvPr/>
          </p:nvSpPr>
          <p:spPr>
            <a:xfrm>
              <a:off x="297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图</a:t>
              </a:r>
            </a:p>
          </p:txBody>
        </p:sp>
        <p:sp>
          <p:nvSpPr>
            <p:cNvPr id="57" name="椭圆 56">
              <a:extLst>
                <a:ext uri="{FF2B5EF4-FFF2-40B4-BE49-F238E27FC236}">
                  <a16:creationId xmlns="" xmlns:a16="http://schemas.microsoft.com/office/drawing/2014/main" id="{5CC6C132-24F8-4C79-A39E-63E3862D746E}"/>
                </a:ext>
              </a:extLst>
            </p:cNvPr>
            <p:cNvSpPr/>
            <p:nvPr/>
          </p:nvSpPr>
          <p:spPr>
            <a:xfrm>
              <a:off x="3827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学</a:t>
              </a:r>
            </a:p>
          </p:txBody>
        </p:sp>
        <p:sp>
          <p:nvSpPr>
            <p:cNvPr id="58" name="椭圆 57">
              <a:extLst>
                <a:ext uri="{FF2B5EF4-FFF2-40B4-BE49-F238E27FC236}">
                  <a16:creationId xmlns="" xmlns:a16="http://schemas.microsoft.com/office/drawing/2014/main" id="{2F8CB240-2489-490D-92F8-BE49C8747963}"/>
                </a:ext>
              </a:extLst>
            </p:cNvPr>
            <p:cNvSpPr/>
            <p:nvPr/>
          </p:nvSpPr>
          <p:spPr>
            <a:xfrm>
              <a:off x="4682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透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50650" y="2286834"/>
            <a:ext cx="8820000" cy="2051166"/>
            <a:chOff x="6650650" y="2331834"/>
            <a:chExt cx="8820000" cy="2051166"/>
          </a:xfrm>
        </p:grpSpPr>
        <p:sp>
          <p:nvSpPr>
            <p:cNvPr id="2" name="文本框 1">
              <a:extLst>
                <a:ext uri="{FF2B5EF4-FFF2-40B4-BE49-F238E27FC236}">
                  <a16:creationId xmlns="" xmlns:a16="http://schemas.microsoft.com/office/drawing/2014/main" id="{C19CF037-B5D8-4AF9-91DD-D70D80FE6C66}"/>
                </a:ext>
              </a:extLst>
            </p:cNvPr>
            <p:cNvSpPr txBox="1"/>
            <p:nvPr/>
          </p:nvSpPr>
          <p:spPr>
            <a:xfrm>
              <a:off x="6650650" y="2331834"/>
              <a:ext cx="8820000" cy="74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4400" dirty="0">
                  <a:latin typeface="黑体" panose="02010609060101010101" pitchFamily="49" charset="-122"/>
                  <a:ea typeface="黑体" panose="02010609060101010101" pitchFamily="49" charset="-122"/>
                </a:rPr>
                <a:t>海峡</a:t>
              </a:r>
              <a:r>
                <a:rPr lang="zh-CN" altLang="en-US" sz="4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两岸关系</a:t>
              </a:r>
              <a:r>
                <a:rPr lang="zh-CN" altLang="en-US" sz="4400" dirty="0">
                  <a:latin typeface="黑体" panose="02010609060101010101" pitchFamily="49" charset="-122"/>
                  <a:ea typeface="黑体" panose="02010609060101010101" pitchFamily="49" charset="-122"/>
                </a:rPr>
                <a:t>的发展</a:t>
              </a:r>
            </a:p>
          </p:txBody>
        </p:sp>
        <p:sp>
          <p:nvSpPr>
            <p:cNvPr id="62" name="椭圆 61">
              <a:extLst>
                <a:ext uri="{FF2B5EF4-FFF2-40B4-BE49-F238E27FC236}">
                  <a16:creationId xmlns="" xmlns:a16="http://schemas.microsoft.com/office/drawing/2014/main" id="{DCCB5EC5-7947-43AC-BB48-0CB62680AD33}"/>
                </a:ext>
              </a:extLst>
            </p:cNvPr>
            <p:cNvSpPr/>
            <p:nvPr/>
          </p:nvSpPr>
          <p:spPr>
            <a:xfrm>
              <a:off x="10340650" y="3123000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页脚占位符 11">
            <a:extLst>
              <a:ext uri="{FF2B5EF4-FFF2-40B4-BE49-F238E27FC236}">
                <a16:creationId xmlns="" xmlns:a16="http://schemas.microsoft.com/office/drawing/2014/main" id="{B3D71693-5E64-4E58-8746-58C89EB7CA81}"/>
              </a:ext>
            </a:extLst>
          </p:cNvPr>
          <p:cNvSpPr txBox="1">
            <a:spLocks/>
          </p:cNvSpPr>
          <p:nvPr/>
        </p:nvSpPr>
        <p:spPr>
          <a:xfrm>
            <a:off x="21715119" y="6341445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-300" dirty="0">
                <a:latin typeface="宋体" panose="02010600030101010101" pitchFamily="2" charset="-122"/>
                <a:ea typeface="宋体" panose="02010600030101010101" pitchFamily="2" charset="-122"/>
              </a:rPr>
              <a:t>一张图学</a:t>
            </a:r>
            <a:r>
              <a:rPr lang="zh-CN" altLang="en-US" sz="3600" spc="-3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透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海峡两岸关系的发展</a:t>
            </a:r>
          </a:p>
          <a:p>
            <a:pPr algn="ctr"/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8C19A468-4FEE-4E3D-B480-7EFD89C60EB8}"/>
              </a:ext>
            </a:extLst>
          </p:cNvPr>
          <p:cNvSpPr txBox="1"/>
          <p:nvPr/>
        </p:nvSpPr>
        <p:spPr>
          <a:xfrm>
            <a:off x="1250650" y="1607474"/>
            <a:ext cx="22365000" cy="272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spc="-150" dirty="0" smtClean="0">
                <a:latin typeface="+mn-ea"/>
              </a:rPr>
              <a:t>（</a:t>
            </a:r>
            <a:r>
              <a:rPr lang="en-US" altLang="zh-CN" sz="5400" b="1" spc="-150" dirty="0" smtClean="0">
                <a:latin typeface="+mn-ea"/>
              </a:rPr>
              <a:t>1</a:t>
            </a:r>
            <a:r>
              <a:rPr lang="zh-CN" altLang="en-US" sz="5400" b="1" spc="-150" dirty="0">
                <a:latin typeface="+mn-ea"/>
              </a:rPr>
              <a:t>）中英</a:t>
            </a:r>
            <a:r>
              <a:rPr lang="en-US" altLang="zh-CN" sz="5400" b="1" spc="-150" dirty="0">
                <a:latin typeface="+mn-ea"/>
              </a:rPr>
              <a:t>《</a:t>
            </a:r>
            <a:r>
              <a:rPr lang="zh-CN" altLang="en-US" sz="5400" b="1" spc="-150" dirty="0">
                <a:latin typeface="+mn-ea"/>
              </a:rPr>
              <a:t>关于香港问题的联合声明</a:t>
            </a:r>
            <a:r>
              <a:rPr lang="en-US" altLang="zh-CN" sz="5400" b="1" spc="-150" dirty="0">
                <a:latin typeface="+mn-ea"/>
              </a:rPr>
              <a:t>》</a:t>
            </a:r>
            <a:r>
              <a:rPr lang="zh-CN" altLang="en-US" sz="5400" b="1" spc="-150" dirty="0">
                <a:latin typeface="+mn-ea"/>
              </a:rPr>
              <a:t>指出：香港主权回归后，中国在香港设特别行政区，除国防和外交事务外，特区享有高度自治权，特区保持原有资本主义制度</a:t>
            </a:r>
            <a:r>
              <a:rPr lang="en-US" altLang="zh-CN" sz="5400" b="1" spc="-150" dirty="0">
                <a:latin typeface="+mn-ea"/>
              </a:rPr>
              <a:t>50</a:t>
            </a:r>
            <a:r>
              <a:rPr lang="zh-CN" altLang="en-US" sz="5400" b="1" spc="-150" dirty="0">
                <a:latin typeface="+mn-ea"/>
              </a:rPr>
              <a:t>年不变。这体现了（    ） </a:t>
            </a:r>
            <a:endParaRPr lang="en-US" altLang="zh-CN" sz="5400" b="1" dirty="0"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342A3B-2BE7-4216-9A57-FDE09766DE9C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DDB4CE5B-A8C8-4061-8455-6F1A5733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27" name="页脚占位符 11">
              <a:extLst>
                <a:ext uri="{FF2B5EF4-FFF2-40B4-BE49-F238E27FC236}">
                  <a16:creationId xmlns="" xmlns:a16="http://schemas.microsoft.com/office/drawing/2014/main" id="{28275F5D-5E93-458B-B314-303ADEE56A96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题</a:t>
              </a: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272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1034CB6-669B-4C44-9ACF-036BB4A746B0}"/>
              </a:ext>
            </a:extLst>
          </p:cNvPr>
          <p:cNvSpPr/>
          <p:nvPr/>
        </p:nvSpPr>
        <p:spPr>
          <a:xfrm>
            <a:off x="1267754" y="5193000"/>
            <a:ext cx="1998498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A.</a:t>
            </a:r>
            <a:r>
              <a:rPr lang="zh-CN" altLang="en-US" sz="5400" b="1" dirty="0" smtClean="0">
                <a:latin typeface="+mn-ea"/>
              </a:rPr>
              <a:t>三权分立原则        </a:t>
            </a:r>
            <a:r>
              <a:rPr lang="en-US" altLang="zh-CN" sz="5400" b="1" dirty="0" smtClean="0">
                <a:latin typeface="+mn-ea"/>
              </a:rPr>
              <a:t>B</a:t>
            </a:r>
            <a:r>
              <a:rPr lang="en-US" altLang="zh-CN" sz="5400" b="1" dirty="0">
                <a:latin typeface="+mn-ea"/>
              </a:rPr>
              <a:t>.</a:t>
            </a:r>
            <a:r>
              <a:rPr lang="zh-CN" altLang="en-US" sz="5400" b="1" dirty="0" smtClean="0">
                <a:latin typeface="+mn-ea"/>
              </a:rPr>
              <a:t>地方</a:t>
            </a:r>
            <a:r>
              <a:rPr lang="zh-CN" altLang="en-US" sz="5400" b="1" dirty="0">
                <a:latin typeface="+mn-ea"/>
              </a:rPr>
              <a:t>自治原则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C.</a:t>
            </a:r>
            <a:r>
              <a:rPr lang="zh-CN" altLang="en-US" sz="5400" b="1" dirty="0" smtClean="0">
                <a:latin typeface="+mn-ea"/>
              </a:rPr>
              <a:t>主权</a:t>
            </a:r>
            <a:r>
              <a:rPr lang="zh-CN" altLang="en-US" sz="5400" b="1" dirty="0">
                <a:latin typeface="+mn-ea"/>
              </a:rPr>
              <a:t>平等</a:t>
            </a:r>
            <a:r>
              <a:rPr lang="zh-CN" altLang="en-US" sz="5400" b="1" dirty="0" smtClean="0">
                <a:latin typeface="+mn-ea"/>
              </a:rPr>
              <a:t>原则        </a:t>
            </a:r>
            <a:r>
              <a:rPr lang="en-US" altLang="zh-CN" sz="5400" b="1" dirty="0" smtClean="0">
                <a:latin typeface="+mn-ea"/>
              </a:rPr>
              <a:t>D.</a:t>
            </a:r>
            <a:r>
              <a:rPr lang="zh-CN" altLang="en-US" sz="5400" b="1" dirty="0" smtClean="0">
                <a:latin typeface="+mn-ea"/>
              </a:rPr>
              <a:t>“一国两制”</a:t>
            </a:r>
            <a:r>
              <a:rPr lang="zh-CN" altLang="en-US" sz="5400" b="1" dirty="0">
                <a:latin typeface="+mn-ea"/>
              </a:rPr>
              <a:t>原则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10AF633-C9AD-457B-A25C-6AF01C103A88}"/>
              </a:ext>
            </a:extLst>
          </p:cNvPr>
          <p:cNvSpPr/>
          <p:nvPr/>
        </p:nvSpPr>
        <p:spPr>
          <a:xfrm>
            <a:off x="1246242" y="7713000"/>
            <a:ext cx="20468877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结合所学知识，“一国两制”的概念是在中华人民共和国内，大陆实行社会主义制度，香港、台湾实行资本主义制度。中英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关于香港问题的联合声明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正是在“一国两制”原则的指导下达成的，故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项正确；三权分立是资本主义国家中央权力分配的形式，排除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项；港人治港，高度自治高于地方自治原则，排除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项；主权平等是处理国与国之间关系的原则，排除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项。</a:t>
            </a:r>
            <a:endParaRPr lang="en-US" altLang="zh-CN" sz="5400" b="1" dirty="0">
              <a:solidFill>
                <a:srgbClr val="2A5CAA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DE5E80A0-5DF4-48C5-9BBE-EC9C0439A2D6}"/>
              </a:ext>
            </a:extLst>
          </p:cNvPr>
          <p:cNvGrpSpPr/>
          <p:nvPr/>
        </p:nvGrpSpPr>
        <p:grpSpPr>
          <a:xfrm>
            <a:off x="1265164" y="736542"/>
            <a:ext cx="4272250" cy="855000"/>
            <a:chOff x="1265164" y="736542"/>
            <a:chExt cx="4272250" cy="855000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1DFAF587-FD9E-4ABA-B416-88FDD9D788F1}"/>
                </a:ext>
              </a:extLst>
            </p:cNvPr>
            <p:cNvSpPr/>
            <p:nvPr/>
          </p:nvSpPr>
          <p:spPr>
            <a:xfrm>
              <a:off x="126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 smtClean="0"/>
                <a:t>两</a:t>
              </a:r>
              <a:endParaRPr lang="zh-CN" altLang="en-US" sz="4800" b="1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7A91DE96-A8C1-4EC5-A4DF-0F031932AEF4}"/>
                </a:ext>
              </a:extLst>
            </p:cNvPr>
            <p:cNvSpPr/>
            <p:nvPr/>
          </p:nvSpPr>
          <p:spPr>
            <a:xfrm>
              <a:off x="2120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组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33471659-237D-4FE2-8C75-23AE3F9383AA}"/>
                </a:ext>
              </a:extLst>
            </p:cNvPr>
            <p:cNvSpPr/>
            <p:nvPr/>
          </p:nvSpPr>
          <p:spPr>
            <a:xfrm>
              <a:off x="297516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题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5BAEB2DE-9074-48E7-8ABC-A3B90BBD349D}"/>
                </a:ext>
              </a:extLst>
            </p:cNvPr>
            <p:cNvSpPr/>
            <p:nvPr/>
          </p:nvSpPr>
          <p:spPr>
            <a:xfrm>
              <a:off x="3827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讲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7A681F9B-A515-4A27-B54D-78403A986C4D}"/>
                </a:ext>
              </a:extLst>
            </p:cNvPr>
            <p:cNvSpPr/>
            <p:nvPr/>
          </p:nvSpPr>
          <p:spPr>
            <a:xfrm>
              <a:off x="4682414" y="736542"/>
              <a:ext cx="855000" cy="855000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/>
                <a:t>透</a:t>
              </a:r>
            </a:p>
          </p:txBody>
        </p:sp>
      </p:grpSp>
      <p:sp>
        <p:nvSpPr>
          <p:cNvPr id="21" name="文本框 11">
            <a:extLst>
              <a:ext uri="{FF2B5EF4-FFF2-40B4-BE49-F238E27FC236}">
                <a16:creationId xmlns="" xmlns:a16="http://schemas.microsoft.com/office/drawing/2014/main" id="{68C853A2-C2A7-46D5-8B16-31F5F8AD6542}"/>
              </a:ext>
            </a:extLst>
          </p:cNvPr>
          <p:cNvSpPr txBox="1"/>
          <p:nvPr/>
        </p:nvSpPr>
        <p:spPr>
          <a:xfrm>
            <a:off x="13184735" y="339300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lang="zh-CN" altLang="en-US" sz="5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761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A0CCDCB4-08BA-4025-87E4-7F99EADCC04B}"/>
              </a:ext>
            </a:extLst>
          </p:cNvPr>
          <p:cNvSpPr txBox="1"/>
          <p:nvPr/>
        </p:nvSpPr>
        <p:spPr>
          <a:xfrm>
            <a:off x="7083514" y="1389670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“一国两制”的基本内涵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CE3DC848-AEC5-483C-8CB6-19974ADBC719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0BDC061A-FE7D-4410-838A-EFD631653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39" name="页脚占位符 11">
              <a:extLst>
                <a:ext uri="{FF2B5EF4-FFF2-40B4-BE49-F238E27FC236}">
                  <a16:creationId xmlns="" xmlns:a16="http://schemas.microsoft.com/office/drawing/2014/main" id="{0FF6367F-C9CE-4EA4-8537-DB402B75F1BA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小积累</a:t>
              </a:r>
              <a:endPara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272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2"/>
          <a:stretch/>
        </p:blipFill>
        <p:spPr bwMode="auto">
          <a:xfrm>
            <a:off x="5345650" y="2554542"/>
            <a:ext cx="11628970" cy="1046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95650" y="1249931"/>
            <a:ext cx="3420000" cy="954107"/>
            <a:chOff x="1295650" y="1249931"/>
            <a:chExt cx="3420000" cy="954107"/>
          </a:xfrm>
        </p:grpSpPr>
        <p:sp>
          <p:nvSpPr>
            <p:cNvPr id="12" name="对角圆角矩形 11"/>
            <p:cNvSpPr/>
            <p:nvPr/>
          </p:nvSpPr>
          <p:spPr>
            <a:xfrm>
              <a:off x="1295650" y="1304038"/>
              <a:ext cx="3420000" cy="900000"/>
            </a:xfrm>
            <a:prstGeom prst="round2DiagRect">
              <a:avLst/>
            </a:prstGeom>
            <a:solidFill>
              <a:srgbClr val="D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5">
              <a:extLst>
                <a:ext uri="{FF2B5EF4-FFF2-40B4-BE49-F238E27FC236}">
                  <a16:creationId xmlns="" xmlns:a16="http://schemas.microsoft.com/office/drawing/2014/main" id="{4CDF7D84-DA2E-4F07-8821-A00D69F5981A}"/>
                </a:ext>
              </a:extLst>
            </p:cNvPr>
            <p:cNvSpPr txBox="1"/>
            <p:nvPr/>
          </p:nvSpPr>
          <p:spPr>
            <a:xfrm>
              <a:off x="1835650" y="1249931"/>
              <a:ext cx="2348720" cy="954107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zh-CN" altLang="en-US" sz="5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小积累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9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>
            <a:extLst>
              <a:ext uri="{FF2B5EF4-FFF2-40B4-BE49-F238E27FC236}">
                <a16:creationId xmlns="" xmlns:a16="http://schemas.microsoft.com/office/drawing/2014/main" id="{8C19A468-4FEE-4E3D-B480-7EFD89C60EB8}"/>
              </a:ext>
            </a:extLst>
          </p:cNvPr>
          <p:cNvSpPr txBox="1"/>
          <p:nvPr/>
        </p:nvSpPr>
        <p:spPr>
          <a:xfrm>
            <a:off x="1250650" y="704043"/>
            <a:ext cx="22050000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2</a:t>
            </a:r>
            <a:r>
              <a:rPr lang="zh-CN" altLang="en-US" sz="5400" b="1" dirty="0">
                <a:latin typeface="+mn-ea"/>
              </a:rPr>
              <a:t>）“就在</a:t>
            </a:r>
            <a:r>
              <a:rPr lang="en-US" altLang="zh-CN" sz="5400" b="1" dirty="0">
                <a:latin typeface="+mn-ea"/>
              </a:rPr>
              <a:t>21</a:t>
            </a:r>
            <a:r>
              <a:rPr lang="zh-CN" altLang="en-US" sz="5400" b="1" dirty="0">
                <a:latin typeface="+mn-ea"/>
              </a:rPr>
              <a:t>世纪的钟声即将敲响之时，从神州大地上消除了最后一块帝国主义侵略造成的殖民地的残痕，完整而彻底地完成了民族独立的历史使命。”完成这一历史使命的根本保证是（</a:t>
            </a:r>
            <a:r>
              <a:rPr lang="en-US" altLang="zh-CN" sz="5400" b="1" dirty="0" smtClean="0">
                <a:latin typeface="+mn-ea"/>
              </a:rPr>
              <a:t>    </a:t>
            </a:r>
            <a:r>
              <a:rPr lang="zh-CN" altLang="en-US" sz="5400" b="1" dirty="0">
                <a:latin typeface="+mn-ea"/>
              </a:rPr>
              <a:t>）</a:t>
            </a:r>
            <a:endParaRPr lang="en-US" altLang="zh-CN" sz="5400" b="1" dirty="0"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342A3B-2BE7-4216-9A57-FDE09766DE9C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DDB4CE5B-A8C8-4061-8455-6F1A5733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27" name="页脚占位符 11">
              <a:extLst>
                <a:ext uri="{FF2B5EF4-FFF2-40B4-BE49-F238E27FC236}">
                  <a16:creationId xmlns="" xmlns:a16="http://schemas.microsoft.com/office/drawing/2014/main" id="{28275F5D-5E93-458B-B314-303ADEE56A96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题</a:t>
              </a: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273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1034CB6-669B-4C44-9ACF-036BB4A746B0}"/>
              </a:ext>
            </a:extLst>
          </p:cNvPr>
          <p:cNvSpPr/>
          <p:nvPr/>
        </p:nvSpPr>
        <p:spPr>
          <a:xfrm>
            <a:off x="1267754" y="4030914"/>
            <a:ext cx="1998498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A.</a:t>
            </a:r>
            <a:r>
              <a:rPr lang="zh-CN" altLang="en-US" sz="5400" b="1" dirty="0" smtClean="0">
                <a:latin typeface="+mn-ea"/>
              </a:rPr>
              <a:t>“一国两制”</a:t>
            </a:r>
            <a:r>
              <a:rPr lang="zh-CN" altLang="en-US" sz="5400" b="1" dirty="0">
                <a:latin typeface="+mn-ea"/>
              </a:rPr>
              <a:t>的提出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B.</a:t>
            </a:r>
            <a:r>
              <a:rPr lang="zh-CN" altLang="en-US" sz="5400" b="1" dirty="0" smtClean="0">
                <a:latin typeface="+mn-ea"/>
              </a:rPr>
              <a:t>“九二共识”</a:t>
            </a:r>
            <a:r>
              <a:rPr lang="zh-CN" altLang="en-US" sz="5400" b="1" dirty="0">
                <a:latin typeface="+mn-ea"/>
              </a:rPr>
              <a:t>的确定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C.</a:t>
            </a:r>
            <a:r>
              <a:rPr lang="zh-CN" altLang="en-US" sz="5400" b="1" dirty="0" smtClean="0">
                <a:latin typeface="+mn-ea"/>
              </a:rPr>
              <a:t>中国</a:t>
            </a:r>
            <a:r>
              <a:rPr lang="zh-CN" altLang="en-US" sz="5400" b="1" dirty="0">
                <a:latin typeface="+mn-ea"/>
              </a:rPr>
              <a:t>国际威望的提高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D.</a:t>
            </a:r>
            <a:r>
              <a:rPr lang="zh-CN" altLang="en-US" sz="5400" b="1" dirty="0" smtClean="0">
                <a:latin typeface="+mn-ea"/>
              </a:rPr>
              <a:t>中国</a:t>
            </a:r>
            <a:r>
              <a:rPr lang="zh-CN" altLang="en-US" sz="5400" b="1" dirty="0">
                <a:latin typeface="+mn-ea"/>
              </a:rPr>
              <a:t>国力的强大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10AF633-C9AD-457B-A25C-6AF01C103A88}"/>
              </a:ext>
            </a:extLst>
          </p:cNvPr>
          <p:cNvSpPr/>
          <p:nvPr/>
        </p:nvSpPr>
        <p:spPr>
          <a:xfrm>
            <a:off x="1246242" y="8466992"/>
            <a:ext cx="20468877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结合所学知识可知，材料反映的是澳门回归对中华民族的历史意义。港澳回归祖国的根本保证是中国国力增强，故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项正确；“一国两制”的提出为港澳回归提供了理论基础，如果没有中国综合国力的增强，“一国两制”理论是无法实践的，故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项错误</a:t>
            </a:r>
            <a:r>
              <a:rPr lang="zh-CN" altLang="en-US" sz="5400" b="1" dirty="0" smtClean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5400" b="1" dirty="0">
              <a:solidFill>
                <a:srgbClr val="2A5CAA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1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8C19A468-4FEE-4E3D-B480-7EFD89C60EB8}"/>
              </a:ext>
            </a:extLst>
          </p:cNvPr>
          <p:cNvSpPr txBox="1"/>
          <p:nvPr/>
        </p:nvSpPr>
        <p:spPr>
          <a:xfrm>
            <a:off x="1250650" y="704043"/>
            <a:ext cx="22050000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2</a:t>
            </a:r>
            <a:r>
              <a:rPr lang="zh-CN" altLang="en-US" sz="5400" b="1" dirty="0">
                <a:latin typeface="+mn-ea"/>
              </a:rPr>
              <a:t>）“就在</a:t>
            </a:r>
            <a:r>
              <a:rPr lang="en-US" altLang="zh-CN" sz="5400" b="1" dirty="0">
                <a:latin typeface="+mn-ea"/>
              </a:rPr>
              <a:t>21</a:t>
            </a:r>
            <a:r>
              <a:rPr lang="zh-CN" altLang="en-US" sz="5400" b="1" dirty="0">
                <a:latin typeface="+mn-ea"/>
              </a:rPr>
              <a:t>世纪的钟声即将敲响之时，从神州大地上消除了最后一块帝国主义侵略造成的殖民地的残痕，完整而彻底地完成了民族独立的历史使命。”完成这一历史使命的根本保证是（</a:t>
            </a:r>
            <a:r>
              <a:rPr lang="en-US" altLang="zh-CN" sz="5400" b="1" dirty="0" smtClean="0">
                <a:latin typeface="+mn-ea"/>
              </a:rPr>
              <a:t>    </a:t>
            </a:r>
            <a:r>
              <a:rPr lang="zh-CN" altLang="en-US" sz="5400" b="1" dirty="0">
                <a:latin typeface="+mn-ea"/>
              </a:rPr>
              <a:t>）</a:t>
            </a:r>
            <a:endParaRPr lang="en-US" altLang="zh-CN" sz="5400" b="1" dirty="0"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342A3B-2BE7-4216-9A57-FDE09766DE9C}"/>
              </a:ext>
            </a:extLst>
          </p:cNvPr>
          <p:cNvGrpSpPr/>
          <p:nvPr/>
        </p:nvGrpSpPr>
        <p:grpSpPr>
          <a:xfrm>
            <a:off x="21320650" y="4338000"/>
            <a:ext cx="2700000" cy="4596059"/>
            <a:chOff x="21320650" y="4338000"/>
            <a:chExt cx="2700000" cy="4596059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DDB4CE5B-A8C8-4061-8455-6F1A5733A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/>
          </p:blipFill>
          <p:spPr>
            <a:xfrm>
              <a:off x="21320650" y="4338000"/>
              <a:ext cx="2700000" cy="4596059"/>
            </a:xfrm>
            <a:prstGeom prst="rect">
              <a:avLst/>
            </a:prstGeom>
          </p:spPr>
        </p:pic>
        <p:sp>
          <p:nvSpPr>
            <p:cNvPr id="27" name="页脚占位符 11">
              <a:extLst>
                <a:ext uri="{FF2B5EF4-FFF2-40B4-BE49-F238E27FC236}">
                  <a16:creationId xmlns="" xmlns:a16="http://schemas.microsoft.com/office/drawing/2014/main" id="{28275F5D-5E93-458B-B314-303ADEE56A96}"/>
                </a:ext>
              </a:extLst>
            </p:cNvPr>
            <p:cNvSpPr txBox="1">
              <a:spLocks/>
            </p:cNvSpPr>
            <p:nvPr/>
          </p:nvSpPr>
          <p:spPr>
            <a:xfrm>
              <a:off x="21715119" y="5933242"/>
              <a:ext cx="2285390" cy="1596555"/>
            </a:xfrm>
            <a:prstGeom prst="rect">
              <a:avLst/>
            </a:prstGeom>
          </p:spPr>
          <p:txBody>
            <a:bodyPr vert="horz" lIns="65384" tIns="32692" rIns="65384" bIns="32692" rtlCol="0" anchor="ctr"/>
            <a:lstStyle>
              <a:defPPr>
                <a:defRPr lang="zh-CN"/>
              </a:defPPr>
              <a:lvl1pPr marL="0" algn="l" defTabSz="1827530" rtl="0" eaLnBrk="1" latinLnBrk="0" hangingPunct="1">
                <a:defRPr sz="2400" b="1" kern="1200">
                  <a:solidFill>
                    <a:schemeClr val="tx1"/>
                  </a:solidFill>
                  <a:latin typeface="方正书宋_GBK" panose="03000509000000000000" pitchFamily="65" charset="-122"/>
                  <a:ea typeface="方正书宋_GBK" panose="03000509000000000000" pitchFamily="65" charset="-122"/>
                  <a:cs typeface="+mn-cs"/>
                </a:defRPr>
              </a:lvl1pPr>
              <a:lvl2pPr marL="9137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193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56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009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386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7625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1390" algn="l" defTabSz="182753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47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课  </a:t>
              </a:r>
              <a:endPara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36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6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  <a:r>
                <a:rPr lang="zh-CN" altLang="en-US" sz="3600" dirty="0">
                  <a:latin typeface="宋体" panose="02010600030101010101" pitchFamily="2" charset="-122"/>
                  <a:ea typeface="宋体" panose="02010600030101010101" pitchFamily="2" charset="-122"/>
                </a:rPr>
                <a:t>题</a:t>
              </a:r>
            </a:p>
            <a:p>
              <a:pPr algn="ctr"/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P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273</a:t>
              </a:r>
              <a:endPara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1034CB6-669B-4C44-9ACF-036BB4A746B0}"/>
              </a:ext>
            </a:extLst>
          </p:cNvPr>
          <p:cNvSpPr/>
          <p:nvPr/>
        </p:nvSpPr>
        <p:spPr>
          <a:xfrm>
            <a:off x="1267754" y="4030914"/>
            <a:ext cx="1998498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A</a:t>
            </a:r>
            <a:r>
              <a:rPr lang="en-US" altLang="zh-CN" sz="5400" b="1" dirty="0">
                <a:latin typeface="+mn-ea"/>
              </a:rPr>
              <a:t>.</a:t>
            </a:r>
            <a:r>
              <a:rPr lang="zh-CN" altLang="en-US" sz="5400" b="1" dirty="0" smtClean="0">
                <a:latin typeface="+mn-ea"/>
              </a:rPr>
              <a:t>“一国两制”</a:t>
            </a:r>
            <a:r>
              <a:rPr lang="zh-CN" altLang="en-US" sz="5400" b="1" dirty="0">
                <a:latin typeface="+mn-ea"/>
              </a:rPr>
              <a:t>的提出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B.</a:t>
            </a:r>
            <a:r>
              <a:rPr lang="zh-CN" altLang="en-US" sz="5400" b="1" dirty="0" smtClean="0">
                <a:latin typeface="+mn-ea"/>
              </a:rPr>
              <a:t>“九二共识”</a:t>
            </a:r>
            <a:r>
              <a:rPr lang="zh-CN" altLang="en-US" sz="5400" b="1" dirty="0">
                <a:latin typeface="+mn-ea"/>
              </a:rPr>
              <a:t>的确定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C.</a:t>
            </a:r>
            <a:r>
              <a:rPr lang="zh-CN" altLang="en-US" sz="5400" b="1" dirty="0" smtClean="0">
                <a:latin typeface="+mn-ea"/>
              </a:rPr>
              <a:t>中国</a:t>
            </a:r>
            <a:r>
              <a:rPr lang="zh-CN" altLang="en-US" sz="5400" b="1" dirty="0">
                <a:latin typeface="+mn-ea"/>
              </a:rPr>
              <a:t>国际威望的提高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D.</a:t>
            </a:r>
            <a:r>
              <a:rPr lang="zh-CN" altLang="en-US" sz="5400" b="1" dirty="0" smtClean="0">
                <a:latin typeface="+mn-ea"/>
              </a:rPr>
              <a:t>中国</a:t>
            </a:r>
            <a:r>
              <a:rPr lang="zh-CN" altLang="en-US" sz="5400" b="1" dirty="0">
                <a:latin typeface="+mn-ea"/>
              </a:rPr>
              <a:t>国力的强大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10AF633-C9AD-457B-A25C-6AF01C103A88}"/>
              </a:ext>
            </a:extLst>
          </p:cNvPr>
          <p:cNvSpPr/>
          <p:nvPr/>
        </p:nvSpPr>
        <p:spPr>
          <a:xfrm>
            <a:off x="1246242" y="8466992"/>
            <a:ext cx="20468877" cy="272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5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</a:t>
            </a:r>
            <a:r>
              <a:rPr lang="zh-CN" altLang="en-US" sz="5400" dirty="0" smtClean="0">
                <a:solidFill>
                  <a:srgbClr val="FF0000"/>
                </a:solidFill>
              </a:rPr>
              <a:t>：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“九二共识”针对的是台湾问题，涉及中国内政，而非外交问题，故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项错误；中国国际威望的提高源于中国综合国力的增强，</a:t>
            </a:r>
            <a:r>
              <a:rPr lang="en-US" altLang="zh-CN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5400" b="1" dirty="0">
                <a:solidFill>
                  <a:srgbClr val="2A5CAA"/>
                </a:solidFill>
                <a:latin typeface="楷体" pitchFamily="49" charset="-122"/>
                <a:ea typeface="楷体" pitchFamily="49" charset="-122"/>
              </a:rPr>
              <a:t>项不是根本原因，故排除。</a:t>
            </a:r>
            <a:endParaRPr lang="en-US" altLang="zh-CN" sz="5400" b="1" dirty="0">
              <a:solidFill>
                <a:srgbClr val="2A5CA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68C853A2-C2A7-46D5-8B16-31F5F8AD6542}"/>
              </a:ext>
            </a:extLst>
          </p:cNvPr>
          <p:cNvSpPr txBox="1"/>
          <p:nvPr/>
        </p:nvSpPr>
        <p:spPr>
          <a:xfrm>
            <a:off x="15650650" y="249975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lang="zh-CN" altLang="en-US" sz="5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87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1250650" y="704043"/>
            <a:ext cx="19980575" cy="1106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 smtClean="0">
                <a:latin typeface="+mn-ea"/>
              </a:rPr>
              <a:t>3</a:t>
            </a:r>
            <a:r>
              <a:rPr lang="zh-CN" altLang="en-US" sz="5400" b="1" dirty="0" smtClean="0">
                <a:latin typeface="+mn-ea"/>
              </a:rPr>
              <a:t>）</a:t>
            </a:r>
            <a:r>
              <a:rPr lang="zh-CN" altLang="en-US" sz="5400" b="1" dirty="0">
                <a:latin typeface="+mn-ea"/>
              </a:rPr>
              <a:t>学习历史，重在培养史料分析和历史思维能力。阅读材料，回答问题</a:t>
            </a:r>
            <a:r>
              <a:rPr lang="zh-CN" altLang="en-US" sz="5400" b="1" dirty="0" smtClean="0">
                <a:latin typeface="+mn-ea"/>
              </a:rPr>
              <a:t>。</a:t>
            </a:r>
            <a:endParaRPr lang="en-US" altLang="zh-CN" sz="5400" b="1" dirty="0" smtClean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5400" b="1" dirty="0">
                <a:latin typeface="+mn-ea"/>
              </a:rPr>
              <a:t>材料</a:t>
            </a:r>
            <a:r>
              <a:rPr lang="zh-CN" altLang="en-US" sz="5400" b="1" dirty="0" smtClean="0">
                <a:latin typeface="+mn-ea"/>
              </a:rPr>
              <a:t>一  </a:t>
            </a:r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领事裁判权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发生于条约之中，欲去领事裁判权，必先改正条约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非先编订完全之法律，断不能达改正条约之望。条约不改正，则领事裁判权永无撤废之日，我国国权，亦永无恢复之时矣。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  ——</a:t>
            </a:r>
            <a:r>
              <a:rPr lang="zh-CN" altLang="en-US" sz="5400" b="1" dirty="0">
                <a:latin typeface="+mn-ea"/>
              </a:rPr>
              <a:t>杨延栋</a:t>
            </a:r>
            <a:r>
              <a:rPr lang="en-US" altLang="zh-CN" sz="5400" b="1" dirty="0">
                <a:latin typeface="+mn-ea"/>
              </a:rPr>
              <a:t>《</a:t>
            </a:r>
            <a:r>
              <a:rPr lang="zh-CN" altLang="en-US" sz="5400" b="1" dirty="0">
                <a:latin typeface="+mn-ea"/>
              </a:rPr>
              <a:t>论改正条约与编订法律有连结之关系</a:t>
            </a:r>
            <a:r>
              <a:rPr lang="en-US" altLang="zh-CN" sz="5400" b="1" dirty="0" smtClean="0">
                <a:latin typeface="+mn-ea"/>
              </a:rPr>
              <a:t>》</a:t>
            </a:r>
            <a:r>
              <a:rPr lang="zh-CN" altLang="en-US" sz="5400" b="1" dirty="0" smtClean="0">
                <a:latin typeface="+mn-ea"/>
              </a:rPr>
              <a:t>（</a:t>
            </a:r>
            <a:r>
              <a:rPr lang="en-US" altLang="zh-CN" sz="5400" b="1" dirty="0">
                <a:latin typeface="+mn-ea"/>
              </a:rPr>
              <a:t>1902</a:t>
            </a:r>
            <a:r>
              <a:rPr lang="zh-CN" altLang="en-US" sz="5400" b="1" dirty="0">
                <a:latin typeface="+mn-ea"/>
              </a:rPr>
              <a:t>年</a:t>
            </a:r>
            <a:r>
              <a:rPr lang="zh-CN" altLang="en-US" sz="5400" b="1" dirty="0" smtClean="0">
                <a:latin typeface="+mn-ea"/>
              </a:rPr>
              <a:t>）</a:t>
            </a:r>
            <a:endParaRPr lang="en-US" altLang="zh-CN" sz="5400" b="1" dirty="0" smtClean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5400" b="1" dirty="0" smtClean="0">
                <a:latin typeface="+mn-ea"/>
              </a:rPr>
              <a:t>材料二  </a:t>
            </a:r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国内反帝爱国运动的压力下，华盛顿会议上，中国代表据理力争，达成山东问题之解决。随后，会议通过的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九国公约</a:t>
            </a:r>
            <a:r>
              <a:rPr lang="en-US" altLang="zh-CN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又规定：“施用各种之权势，以期切实设立并维持各国在中国全境之商务实业机会均等之原则。”</a:t>
            </a:r>
          </a:p>
          <a:p>
            <a:pPr>
              <a:lnSpc>
                <a:spcPct val="110000"/>
              </a:lnSpc>
            </a:pPr>
            <a:r>
              <a:rPr lang="en-US" altLang="zh-CN" sz="5400" b="1" dirty="0" smtClean="0">
                <a:latin typeface="+mn-ea"/>
              </a:rPr>
              <a:t>                ——</a:t>
            </a:r>
            <a:r>
              <a:rPr lang="zh-CN" altLang="en-US" sz="5400" b="1" dirty="0">
                <a:latin typeface="+mn-ea"/>
              </a:rPr>
              <a:t>摘编自齐世荣</a:t>
            </a:r>
            <a:r>
              <a:rPr lang="en-US" altLang="zh-CN" sz="5400" b="1" dirty="0">
                <a:latin typeface="+mn-ea"/>
              </a:rPr>
              <a:t>《</a:t>
            </a:r>
            <a:r>
              <a:rPr lang="zh-CN" altLang="en-US" sz="5400" b="1" dirty="0">
                <a:latin typeface="+mn-ea"/>
              </a:rPr>
              <a:t>世界史：现代史编（上）</a:t>
            </a:r>
            <a:r>
              <a:rPr lang="en-US" altLang="zh-CN" sz="5400" b="1" dirty="0" smtClean="0">
                <a:latin typeface="+mn-ea"/>
              </a:rPr>
              <a:t>》</a:t>
            </a:r>
            <a:endParaRPr lang="en-US" altLang="zh-CN" sz="5400" b="1" dirty="0"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21320650" y="4338000"/>
            <a:ext cx="2700000" cy="4596059"/>
          </a:xfrm>
          <a:prstGeom prst="rect">
            <a:avLst/>
          </a:prstGeom>
        </p:spPr>
      </p:pic>
      <p:sp>
        <p:nvSpPr>
          <p:cNvPr id="8" name="页脚占位符 11"/>
          <p:cNvSpPr txBox="1"/>
          <p:nvPr/>
        </p:nvSpPr>
        <p:spPr>
          <a:xfrm>
            <a:off x="21715119" y="5933242"/>
            <a:ext cx="2285390" cy="1596555"/>
          </a:xfrm>
          <a:prstGeom prst="rect">
            <a:avLst/>
          </a:prstGeom>
        </p:spPr>
        <p:txBody>
          <a:bodyPr vert="horz" lIns="65384" tIns="32692" rIns="65384" bIns="32692" rtlCol="0" anchor="ctr"/>
          <a:lstStyle>
            <a:defPPr>
              <a:defRPr lang="zh-CN"/>
            </a:defPPr>
            <a:lvl1pPr marL="0" algn="l" defTabSz="1827530" rtl="0" eaLnBrk="1" latinLnBrk="0" hangingPunct="1">
              <a:defRPr sz="2400" b="1" kern="1200">
                <a:solidFill>
                  <a:schemeClr val="tx1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  <a:cs typeface="+mn-cs"/>
              </a:defRPr>
            </a:lvl1pPr>
            <a:lvl2pPr marL="9137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16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193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56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09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386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7625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1390" algn="l" defTabSz="182753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课  </a:t>
            </a: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</a:p>
          <a:p>
            <a:pPr algn="ctr"/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en-US" altLang="zh-CN" sz="3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273</a:t>
            </a:r>
            <a:endParaRPr lang="zh-CN" altLang="en-US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黑色背景字幕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5000" b="1" dirty="0">
            <a:solidFill>
              <a:srgbClr val="FF0000"/>
            </a:solidFill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32589</TotalTime>
  <Words>2287</Words>
  <Application>Microsoft Office PowerPoint</Application>
  <PresentationFormat>自定义</PresentationFormat>
  <Paragraphs>185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Times New Roman</vt:lpstr>
      <vt:lpstr>楷体</vt:lpstr>
      <vt:lpstr>微软雅黑</vt:lpstr>
      <vt:lpstr>Arial Unicode MS</vt:lpstr>
      <vt:lpstr>Calibri</vt:lpstr>
      <vt:lpstr>黑体</vt:lpstr>
      <vt:lpstr>黑色背景字幕版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qiwen气温</dc:creator>
  <cp:lastModifiedBy>306hao</cp:lastModifiedBy>
  <cp:revision>4215</cp:revision>
  <dcterms:created xsi:type="dcterms:W3CDTF">2015-01-26T03:08:00Z</dcterms:created>
  <dcterms:modified xsi:type="dcterms:W3CDTF">2018-04-18T08:53:31Z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